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71" r:id="rId8"/>
    <p:sldId id="263" r:id="rId9"/>
    <p:sldId id="270" r:id="rId10"/>
    <p:sldId id="264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7C4A6D-A96B-40B5-A422-49CFFE3F77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106007D-003F-4E85-AF5A-64F9C11441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CDE9053-44FF-45BC-B1A8-FE29559CD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6ABA-F8B3-4B65-842B-98E8F48DD842}" type="datetimeFigureOut">
              <a:rPr lang="cs-CZ" smtClean="0"/>
              <a:t>03.05.2021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A06BAE0-7066-4DD8-A2FE-4748C394D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581000F-4D13-4E65-BB11-D80BECECA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307EE-F9C4-4EDD-9831-9C504CD79F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3916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477C44-1651-4063-BF5B-6D2380DA3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DD5D851-8AEF-48AB-9CDC-F30A676F50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57036B7-346D-44B7-8DDA-EB29E1E68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6ABA-F8B3-4B65-842B-98E8F48DD842}" type="datetimeFigureOut">
              <a:rPr lang="cs-CZ" smtClean="0"/>
              <a:t>03.05.2021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84768D0-1EF9-4379-8937-E90217B5C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6F752E7-BAB2-42DD-8529-E2CC246E4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307EE-F9C4-4EDD-9831-9C504CD79F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1414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69432F0-DA6E-43A0-BF9F-0BA02C6267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AFFD108-89F9-44E3-B120-DE54FCBA60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4B21BF0-8259-4AE5-B748-7E2DDE2C3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6ABA-F8B3-4B65-842B-98E8F48DD842}" type="datetimeFigureOut">
              <a:rPr lang="cs-CZ" smtClean="0"/>
              <a:t>03.05.2021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3A25348-BE1C-41A7-AAF2-C8E2A951C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71272C6-95B7-4A14-A8F3-BDF721DB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307EE-F9C4-4EDD-9831-9C504CD79F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3185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EE3FD5-3D18-4B87-AEB5-BDBA55418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419B86-00CD-4016-AF52-4EFBF73B61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371F66D-699B-4235-9F8D-5980956DF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6ABA-F8B3-4B65-842B-98E8F48DD842}" type="datetimeFigureOut">
              <a:rPr lang="cs-CZ" smtClean="0"/>
              <a:t>03.05.2021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E67DCFE-2D1C-4D2B-9741-8DC619579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69CD40E-B62E-40AC-828B-E95E2F8E6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307EE-F9C4-4EDD-9831-9C504CD79F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7326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E5A153-E92D-4AC1-80C9-DA51A34E7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C1047DA-2F1C-4E3E-9BD7-F1436CE697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69F02CB-0E0A-42E9-B74B-C70FDEFC1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6ABA-F8B3-4B65-842B-98E8F48DD842}" type="datetimeFigureOut">
              <a:rPr lang="cs-CZ" smtClean="0"/>
              <a:t>03.05.2021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D8BFEB5-DDEF-49E4-9B7A-B9D83E35D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CD74EFA-BA81-402D-B155-1B8A0F6AA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307EE-F9C4-4EDD-9831-9C504CD79F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1655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E3BDDC-B55A-477D-8A6C-74FE544D8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B18339-3B75-4792-BA0D-A27788FA6E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5F68C36-8605-4412-BDE8-6E76409389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A6A7CF9-6228-4388-9B42-9C7D83C7F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6ABA-F8B3-4B65-842B-98E8F48DD842}" type="datetimeFigureOut">
              <a:rPr lang="cs-CZ" smtClean="0"/>
              <a:t>03.05.2021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9B65660-D2D7-4C6C-A6FA-CD4B4E035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EAA4434-6D19-456E-A0DD-130F970A2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307EE-F9C4-4EDD-9831-9C504CD79F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224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8C8A99-63E1-4041-BCE4-76BF17277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35DBC7D-691F-4AEB-844F-17C6E9985C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976033B-3B8C-416C-8B3D-82769C8A39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B28ED78-B4A2-407A-BCBD-F405EDFD4D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96D2835-2744-4E83-B956-26F3E997A4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9BE087D-664A-42CC-85F2-451BE9058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6ABA-F8B3-4B65-842B-98E8F48DD842}" type="datetimeFigureOut">
              <a:rPr lang="cs-CZ" smtClean="0"/>
              <a:t>03.05.2021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89D9D9D-7B12-4EF1-B892-F09E7F9F0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B40281A-2C67-4940-AEE0-B92F9922B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307EE-F9C4-4EDD-9831-9C504CD79F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0207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292FCA-64F2-4D5A-9738-2108AE4CA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FEEEE0A-8E4D-4C73-99E0-FC281554A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6ABA-F8B3-4B65-842B-98E8F48DD842}" type="datetimeFigureOut">
              <a:rPr lang="cs-CZ" smtClean="0"/>
              <a:t>03.05.2021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E68B1F2-A249-4EA0-A05E-86C5CCA85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59602E5-9FEF-4CA1-A28D-4C058DE4F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307EE-F9C4-4EDD-9831-9C504CD79F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6964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7B93BB2-694D-4707-A77B-3620354E9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6ABA-F8B3-4B65-842B-98E8F48DD842}" type="datetimeFigureOut">
              <a:rPr lang="cs-CZ" smtClean="0"/>
              <a:t>03.05.2021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E1F3F0A-CBD6-4469-A0A0-C597792CF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EC43389-AF8F-4A1A-82CD-574B3FE4F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307EE-F9C4-4EDD-9831-9C504CD79F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9284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0C4B71-3755-4B79-B4BC-3148635B8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10313B-C03A-4542-BD95-694631CB2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0CF31A4-680A-4204-A795-7AEEE96C92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2CC4EDF-86FE-4A9A-A93F-4B5F23F28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6ABA-F8B3-4B65-842B-98E8F48DD842}" type="datetimeFigureOut">
              <a:rPr lang="cs-CZ" smtClean="0"/>
              <a:t>03.05.2021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3ABEA8F-2F89-4953-B90F-C266FE6D3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6BCBD7D-E647-4D46-A9FA-113DD1E3F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307EE-F9C4-4EDD-9831-9C504CD79F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1031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3EEBD7-B12E-441B-A683-B7BDA9770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C959136-BFEC-4E4D-8F87-87A4A77696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F56339C-B0AF-4565-B1F7-7308F08090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CE5F897-B322-415C-A245-0E35975AF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6ABA-F8B3-4B65-842B-98E8F48DD842}" type="datetimeFigureOut">
              <a:rPr lang="cs-CZ" smtClean="0"/>
              <a:t>03.05.2021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3062662-4B4A-4DA0-8F32-540D7F9CF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CD77B44-2979-4112-9607-F01E50414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307EE-F9C4-4EDD-9831-9C504CD79F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2009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BF77D4E-9F4E-4049-B8CE-749D96D7B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042139E-F6F5-4B48-8A8A-A21B315D4D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78FFA70-3D45-4AF8-A801-7BBCB5F0D0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46ABA-F8B3-4B65-842B-98E8F48DD842}" type="datetimeFigureOut">
              <a:rPr lang="cs-CZ" smtClean="0"/>
              <a:t>03.05.2021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D7B0182-B225-4EEE-91B6-F23B743A67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28C247F-64FB-40D4-809A-62B025BDFF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307EE-F9C4-4EDD-9831-9C504CD79F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052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obcankari.cz/edukacni-material-soudy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cyklopedie.soc.cas.cz/w/Demokracie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last.cz/soubory/nahrane/vlajka3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uov.cz/kurikulum/vime-co-je-demokracie-soubor-aktivit-o-principech-a-zasadach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cs.wikipedia.org/wiki/Parlament_%C4%8Cesk%C3%A9_republiky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prague.eu/cs/objekt/mista/2186/strakova-akademi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hrad.cz/cs/prezident-cr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39AFFD-E61B-496C-B83C-9E181A6127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800" b="1" dirty="0"/>
              <a:t>STÁTNÍ MOC A JEJÍ ČLENĚNÍ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0C8A15C-FDC1-40CD-AFFD-859BEDF8BA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42660"/>
            <a:ext cx="9144000" cy="1515140"/>
          </a:xfrm>
        </p:spPr>
        <p:txBody>
          <a:bodyPr>
            <a:normAutofit/>
          </a:bodyPr>
          <a:lstStyle/>
          <a:p>
            <a:r>
              <a:rPr lang="cs-CZ" sz="3200" b="1" dirty="0"/>
              <a:t>DEMOKRATICKÝ STÁT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10387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620DAD-0DDD-4A1D-8EBD-7B1F24BAD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/>
              <a:t>3. MOC </a:t>
            </a:r>
            <a:r>
              <a:rPr lang="cs-CZ" sz="4000" b="1" dirty="0"/>
              <a:t>SOUDNÍ – </a:t>
            </a:r>
            <a:r>
              <a:rPr lang="cs-CZ" sz="4000" b="1" u="sng" dirty="0"/>
              <a:t>SOUDY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5A8334-8E69-4388-8257-84FBCEAF1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3859"/>
            <a:ext cx="10515600" cy="4667694"/>
          </a:xfrm>
        </p:spPr>
        <p:txBody>
          <a:bodyPr>
            <a:norm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cs-CZ" altLang="cs-CZ" sz="2800" dirty="0"/>
              <a:t>→ </a:t>
            </a:r>
            <a:r>
              <a:rPr lang="cs-CZ" altLang="cs-CZ" sz="2800" b="1" dirty="0"/>
              <a:t>SOUDY</a:t>
            </a:r>
          </a:p>
          <a:p>
            <a:pPr eaLnBrk="1" hangingPunct="1"/>
            <a:r>
              <a:rPr lang="cs-CZ" altLang="cs-CZ" sz="2800" dirty="0"/>
              <a:t>nezávislé na zákonodárné a výkonné moci</a:t>
            </a:r>
          </a:p>
          <a:p>
            <a:pPr eaLnBrk="1" hangingPunct="1"/>
            <a:endParaRPr lang="cs-CZ" altLang="cs-CZ" dirty="0"/>
          </a:p>
          <a:p>
            <a:pPr eaLnBrk="1" hangingPunct="1"/>
            <a:endParaRPr lang="cs-CZ" altLang="cs-CZ" sz="2800" dirty="0"/>
          </a:p>
          <a:p>
            <a:pPr eaLnBrk="1" hangingPunct="1"/>
            <a:endParaRPr lang="cs-CZ" altLang="cs-CZ" dirty="0"/>
          </a:p>
          <a:p>
            <a:pPr eaLnBrk="1" hangingPunct="1"/>
            <a:endParaRPr lang="cs-CZ" altLang="cs-CZ" sz="2800" dirty="0"/>
          </a:p>
          <a:p>
            <a:pPr eaLnBrk="1" hangingPunct="1"/>
            <a:endParaRPr lang="cs-CZ" altLang="cs-CZ" sz="2800" dirty="0"/>
          </a:p>
          <a:p>
            <a:endParaRPr lang="cs-CZ" sz="1400" dirty="0">
              <a:hlinkClick r:id="rId2"/>
            </a:endParaRPr>
          </a:p>
          <a:p>
            <a:endParaRPr lang="cs-CZ" sz="1400" dirty="0">
              <a:hlinkClick r:id="rId2"/>
            </a:endParaRPr>
          </a:p>
          <a:p>
            <a:r>
              <a:rPr lang="cs-CZ" sz="1400" dirty="0">
                <a:hlinkClick r:id="rId2"/>
              </a:rPr>
              <a:t>https://www.obcankari.cz/edukacni-material-soudy</a:t>
            </a:r>
            <a:endParaRPr lang="cs-CZ" sz="1400" dirty="0"/>
          </a:p>
          <a:p>
            <a:endParaRPr lang="cs-CZ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3213D7B-B119-4E68-A457-74C8AB9AD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747268"/>
            <a:ext cx="5792640" cy="231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60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sah 4" descr="Obsah obrázku text, vizitka, klipart&#10;&#10;Popis byl vytvořen automaticky">
            <a:extLst>
              <a:ext uri="{FF2B5EF4-FFF2-40B4-BE49-F238E27FC236}">
                <a16:creationId xmlns:a16="http://schemas.microsoft.com/office/drawing/2014/main" id="{CA39F3A6-7F6B-4175-A890-86D0C7C2AB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84" y="30910"/>
            <a:ext cx="10247036" cy="682708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4D3FB8B-A362-4134-BCCD-51E64C90A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4160" y="365125"/>
            <a:ext cx="8549640" cy="1325563"/>
          </a:xfrm>
        </p:spPr>
        <p:txBody>
          <a:bodyPr>
            <a:normAutofit/>
          </a:bodyPr>
          <a:lstStyle/>
          <a:p>
            <a:r>
              <a:rPr lang="cs-CZ" sz="4000" b="1" dirty="0"/>
              <a:t>DEMOKRACIE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F35248-6D1F-4063-82A0-3810D912D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0" y="1825625"/>
            <a:ext cx="6324600" cy="466725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3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cs-CZ" sz="3000" b="0" i="0" dirty="0">
                <a:solidFill>
                  <a:srgbClr val="000000"/>
                </a:solidFill>
                <a:effectLst/>
              </a:rPr>
              <a:t>z řečtiny </a:t>
            </a:r>
          </a:p>
          <a:p>
            <a:pPr marL="0" indent="0">
              <a:buNone/>
            </a:pPr>
            <a:endParaRPr lang="cs-CZ" sz="3000" b="0" i="0" dirty="0">
              <a:solidFill>
                <a:srgbClr val="000000"/>
              </a:solidFill>
              <a:effectLst/>
            </a:endParaRPr>
          </a:p>
          <a:p>
            <a:pPr lvl="1"/>
            <a:r>
              <a:rPr lang="cs-CZ" sz="3000" b="1" i="0" dirty="0">
                <a:solidFill>
                  <a:srgbClr val="000000"/>
                </a:solidFill>
                <a:effectLst/>
              </a:rPr>
              <a:t>démos</a:t>
            </a:r>
            <a:r>
              <a:rPr lang="cs-CZ" sz="3000" b="0" i="0" dirty="0">
                <a:solidFill>
                  <a:srgbClr val="000000"/>
                </a:solidFill>
                <a:effectLst/>
              </a:rPr>
              <a:t> = lid; </a:t>
            </a:r>
          </a:p>
          <a:p>
            <a:pPr lvl="1"/>
            <a:r>
              <a:rPr lang="cs-CZ" sz="3000" b="1" i="0" dirty="0" err="1">
                <a:solidFill>
                  <a:srgbClr val="000000"/>
                </a:solidFill>
                <a:effectLst/>
              </a:rPr>
              <a:t>kratos</a:t>
            </a:r>
            <a:r>
              <a:rPr lang="cs-CZ" sz="3000" b="0" i="0" dirty="0">
                <a:solidFill>
                  <a:srgbClr val="000000"/>
                </a:solidFill>
                <a:effectLst/>
              </a:rPr>
              <a:t> = síla, vláda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r>
              <a:rPr lang="cs-CZ" sz="2000" dirty="0">
                <a:hlinkClick r:id="rId3"/>
              </a:rPr>
              <a:t>https://encyklopedie.soc.cas.cz/w/Demokracie</a:t>
            </a:r>
            <a:endParaRPr lang="cs-CZ" sz="2000" dirty="0"/>
          </a:p>
          <a:p>
            <a:r>
              <a:rPr lang="cs-CZ" sz="2000" dirty="0">
                <a:hlinkClick r:id="rId4"/>
              </a:rPr>
              <a:t>https://vlast.cz/soubory/nahrane/vlajka3.jpg</a:t>
            </a:r>
            <a:endParaRPr lang="cs-CZ" sz="2000" dirty="0"/>
          </a:p>
          <a:p>
            <a:endParaRPr lang="cs-CZ" sz="2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5887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C8E4B1-33A6-49D8-B44C-28A418169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06205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ZNAKY MODERNÍ DEMOKRACIE</a:t>
            </a:r>
            <a:endParaRPr lang="cs-CZ" sz="4000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FBF6A3-F33E-4F5A-B027-7400CDFB8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9553"/>
            <a:ext cx="10515600" cy="4316819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Moc ve státě je rozdělena na </a:t>
            </a:r>
            <a:r>
              <a:rPr lang="cs-CZ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moc zákonodárnou</a:t>
            </a:r>
            <a:r>
              <a:rPr lang="cs-CZ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výkonnou</a:t>
            </a:r>
            <a:r>
              <a:rPr lang="cs-CZ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 </a:t>
            </a:r>
            <a:r>
              <a:rPr lang="cs-CZ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soudní.</a:t>
            </a:r>
            <a:endParaRPr lang="cs-CZ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Zdrojem moci jsou </a:t>
            </a:r>
            <a:r>
              <a:rPr lang="cs-CZ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svobodní občané (lid).</a:t>
            </a:r>
          </a:p>
          <a:p>
            <a:r>
              <a:rPr lang="cs-CZ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Jsou zaručena </a:t>
            </a:r>
            <a:r>
              <a:rPr lang="cs-CZ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lidská práva a svobody.</a:t>
            </a:r>
          </a:p>
          <a:p>
            <a:r>
              <a:rPr lang="cs-CZ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Lidem je zaručena </a:t>
            </a:r>
            <a:r>
              <a:rPr lang="cs-CZ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politická rovnost.</a:t>
            </a:r>
          </a:p>
          <a:p>
            <a:r>
              <a:rPr lang="cs-CZ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Demokratický stát má spravedlivé zákony a dbá na jejich dodržování.</a:t>
            </a:r>
          </a:p>
          <a:p>
            <a:r>
              <a:rPr lang="cs-CZ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Pracují </a:t>
            </a:r>
            <a:r>
              <a:rPr lang="cs-CZ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nezávislá masová média</a:t>
            </a:r>
            <a:r>
              <a:rPr lang="cs-CZ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cs-CZ" dirty="0"/>
          </a:p>
          <a:p>
            <a:r>
              <a:rPr lang="cs-CZ" sz="1400" dirty="0">
                <a:hlinkClick r:id="rId2"/>
              </a:rPr>
              <a:t>http://www.nuov.cz/kurikulum/vime-co-je-demokracie-soubor-aktivit-o-principech-a-zasadach</a:t>
            </a:r>
            <a:endParaRPr lang="cs-CZ" sz="1400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8718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A6A70B-E3DE-41C9-B7FB-50D04B505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MOC VE STÁTĚ – přiřaďte správně: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A23EDA2-F835-4147-8245-0FF5D272E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4879"/>
            <a:ext cx="10515600" cy="3962083"/>
          </a:xfrm>
        </p:spPr>
        <p:txBody>
          <a:bodyPr/>
          <a:lstStyle/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cs-CZ" b="1" dirty="0"/>
              <a:t>moc zákonodárná</a:t>
            </a:r>
            <a:r>
              <a:rPr lang="cs-CZ" dirty="0"/>
              <a:t>			a) prezident		</a:t>
            </a:r>
          </a:p>
          <a:p>
            <a:pPr marL="514350" indent="-514350">
              <a:buAutoNum type="arabicPeriod"/>
            </a:pPr>
            <a:r>
              <a:rPr lang="cs-CZ" b="1" dirty="0"/>
              <a:t>moc výkonná</a:t>
            </a:r>
            <a:r>
              <a:rPr lang="cs-CZ" dirty="0"/>
              <a:t>				b) Senát</a:t>
            </a:r>
          </a:p>
          <a:p>
            <a:pPr marL="514350" indent="-514350">
              <a:buAutoNum type="arabicPeriod"/>
            </a:pPr>
            <a:r>
              <a:rPr lang="cs-CZ" b="1" dirty="0"/>
              <a:t>moc soudní</a:t>
            </a:r>
            <a:r>
              <a:rPr lang="cs-CZ" dirty="0"/>
              <a:t>				c) soudy</a:t>
            </a:r>
          </a:p>
          <a:p>
            <a:pPr marL="0" indent="0">
              <a:buNone/>
            </a:pPr>
            <a:r>
              <a:rPr lang="cs-CZ" dirty="0"/>
              <a:t>						d) vláda</a:t>
            </a:r>
          </a:p>
          <a:p>
            <a:pPr marL="0" indent="0">
              <a:buNone/>
            </a:pPr>
            <a:r>
              <a:rPr lang="cs-CZ" dirty="0"/>
              <a:t>						e) Poslanecká sněmovna</a:t>
            </a:r>
          </a:p>
        </p:txBody>
      </p:sp>
    </p:spTree>
    <p:extLst>
      <p:ext uri="{BB962C8B-B14F-4D97-AF65-F5344CB8AC3E}">
        <p14:creationId xmlns:p14="http://schemas.microsoft.com/office/powerpoint/2010/main" val="746576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6C7B1C-CE70-4CFF-A2F8-CB82D9D02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MOC VE STÁTĚ – správné řešení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8566B3-8E17-4F05-8C18-DC6B54F25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4719"/>
            <a:ext cx="10515600" cy="3972243"/>
          </a:xfrm>
        </p:spPr>
        <p:txBody>
          <a:bodyPr>
            <a:normAutofit/>
          </a:bodyPr>
          <a:lstStyle/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cs-CZ" b="1" dirty="0"/>
              <a:t>moc zákonodárná</a:t>
            </a:r>
            <a:r>
              <a:rPr lang="cs-CZ" dirty="0"/>
              <a:t>		e) Poslanecká sněmovna</a:t>
            </a:r>
            <a:br>
              <a:rPr lang="cs-CZ" dirty="0"/>
            </a:br>
            <a:r>
              <a:rPr lang="cs-CZ" dirty="0"/>
              <a:t>					b) Senát						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cs-CZ" b="1" dirty="0"/>
              <a:t>moc výkonná	</a:t>
            </a:r>
            <a:r>
              <a:rPr lang="cs-CZ" dirty="0"/>
              <a:t>		d) vláda</a:t>
            </a:r>
            <a:br>
              <a:rPr lang="cs-CZ" dirty="0"/>
            </a:br>
            <a:r>
              <a:rPr lang="cs-CZ" dirty="0"/>
              <a:t>					a) prezident	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cs-CZ" b="1" dirty="0"/>
          </a:p>
          <a:p>
            <a:pPr marL="514350" indent="-514350">
              <a:buAutoNum type="arabicPeriod"/>
            </a:pPr>
            <a:r>
              <a:rPr lang="cs-CZ" b="1" dirty="0"/>
              <a:t>moc soudní	</a:t>
            </a:r>
            <a:r>
              <a:rPr lang="cs-CZ" dirty="0"/>
              <a:t>		c) soudy</a:t>
            </a:r>
          </a:p>
          <a:p>
            <a:pPr marL="0" indent="0">
              <a:buNone/>
            </a:pPr>
            <a:r>
              <a:rPr lang="cs-CZ" dirty="0"/>
              <a:t>							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6063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4312EF-2705-4379-BC25-6E695C3E2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1. MOC ZÁKONODÁRNÁ – </a:t>
            </a:r>
            <a:r>
              <a:rPr lang="cs-CZ" sz="4000" b="1" u="sng" dirty="0"/>
              <a:t>PARLAMENT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76AE2A-E1EC-47AD-B79D-9540898CE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0" y="2001520"/>
            <a:ext cx="10515600" cy="465328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cs-CZ" altLang="cs-CZ" sz="3200" dirty="0"/>
              <a:t>→ </a:t>
            </a:r>
            <a:r>
              <a:rPr lang="cs-CZ" sz="3000" b="1" dirty="0"/>
              <a:t>PARLAMENT</a:t>
            </a:r>
            <a:r>
              <a:rPr lang="cs-CZ" sz="3000" dirty="0"/>
              <a:t> = Poslanecká sněmovna, Senát</a:t>
            </a:r>
          </a:p>
          <a:p>
            <a:pPr eaLnBrk="1" hangingPunct="1">
              <a:defRPr/>
            </a:pPr>
            <a:r>
              <a:rPr lang="cs-CZ" sz="3000" dirty="0"/>
              <a:t>vytváří a schvaluje zákony = základní pravidla soužití ve státě</a:t>
            </a:r>
          </a:p>
          <a:p>
            <a:pPr eaLnBrk="1" hangingPunct="1">
              <a:defRPr/>
            </a:pPr>
            <a:r>
              <a:rPr lang="cs-CZ" sz="3000" dirty="0"/>
              <a:t>zástupci občanů</a:t>
            </a:r>
          </a:p>
          <a:p>
            <a:pPr eaLnBrk="1" hangingPunct="1">
              <a:defRPr/>
            </a:pPr>
            <a:endParaRPr lang="cs-CZ" sz="3000" dirty="0"/>
          </a:p>
          <a:p>
            <a:pPr eaLnBrk="1" hangingPunct="1">
              <a:defRPr/>
            </a:pPr>
            <a:endParaRPr lang="cs-CZ" sz="3000" dirty="0"/>
          </a:p>
          <a:p>
            <a:r>
              <a:rPr lang="cs-CZ" sz="3000" b="1" dirty="0"/>
              <a:t>Poslanecká sněmovna </a:t>
            </a:r>
            <a:r>
              <a:rPr lang="cs-CZ" sz="3000" dirty="0"/>
              <a:t>(dolní komora) – </a:t>
            </a:r>
            <a:r>
              <a:rPr lang="cs-CZ" sz="3000" b="1" dirty="0"/>
              <a:t>200 poslanců</a:t>
            </a:r>
            <a:r>
              <a:rPr lang="cs-CZ" sz="3000" dirty="0"/>
              <a:t>.</a:t>
            </a:r>
          </a:p>
          <a:p>
            <a:r>
              <a:rPr lang="cs-CZ" sz="3000" b="1" dirty="0"/>
              <a:t>Senát</a:t>
            </a:r>
            <a:r>
              <a:rPr lang="cs-CZ" sz="3000" dirty="0"/>
              <a:t> (horní komora) – </a:t>
            </a:r>
            <a:r>
              <a:rPr lang="cs-CZ" sz="3000" b="1" dirty="0"/>
              <a:t>81 senátorů</a:t>
            </a:r>
            <a:r>
              <a:rPr lang="cs-CZ" sz="3000" dirty="0"/>
              <a:t>.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222360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F09F71-DDEA-40BD-9136-5A022BA94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MOC ZÁKONODÁRNÁ – </a:t>
            </a:r>
            <a:r>
              <a:rPr lang="cs-CZ" sz="4000" b="1" u="sng" dirty="0"/>
              <a:t>PARLAMENT</a:t>
            </a: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FF2E85-09A5-4B87-A6E4-A31F1BB2FD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dirty="0"/>
              <a:t>ZDROJE: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1800" dirty="0">
                <a:hlinkClick r:id="rId2"/>
              </a:rPr>
              <a:t>https://cs.wikipedia.org/wiki/Parlament_%C4%8Cesk%C3%A9_republiky</a:t>
            </a:r>
            <a:endParaRPr lang="cs-CZ" sz="1800" dirty="0"/>
          </a:p>
          <a:p>
            <a:r>
              <a:rPr lang="cs-CZ" sz="1800" dirty="0"/>
              <a:t>Výchova k občanství uč. pro 7. ročník, Mgr. Bc. Jitka </a:t>
            </a:r>
            <a:r>
              <a:rPr lang="cs-CZ" sz="1800" dirty="0" err="1"/>
              <a:t>Lunerová</a:t>
            </a:r>
            <a:r>
              <a:rPr lang="cs-CZ" sz="1800" dirty="0"/>
              <a:t>, Mgr. Radim Štěrba, Mgr. Monika Svobodová, NOVÁ ŠKOLA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9894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2749D3-5E05-4B50-A9DE-0E2FBA49A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3201"/>
            <a:ext cx="10515600" cy="1158239"/>
          </a:xfrm>
        </p:spPr>
        <p:txBody>
          <a:bodyPr>
            <a:normAutofit/>
          </a:bodyPr>
          <a:lstStyle/>
          <a:p>
            <a:r>
              <a:rPr lang="cs-CZ" sz="4000" b="1" dirty="0"/>
              <a:t>2. MOC VÝKONNÁ – </a:t>
            </a:r>
            <a:r>
              <a:rPr lang="cs-CZ" sz="4000" b="1" u="sng" dirty="0"/>
              <a:t>PREZIDENT, VLÁDA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6DD11A-93F5-4EA6-B99D-A2F133BF5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774" y="1361440"/>
            <a:ext cx="11390186" cy="5400867"/>
          </a:xfrm>
        </p:spPr>
        <p:txBody>
          <a:bodyPr>
            <a:normAutofit lnSpcReduction="10000"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cs-CZ" altLang="cs-CZ" dirty="0"/>
              <a:t>→ </a:t>
            </a:r>
            <a:r>
              <a:rPr lang="cs-CZ" altLang="cs-CZ" b="1" dirty="0"/>
              <a:t>PREZIDENT </a:t>
            </a:r>
          </a:p>
          <a:p>
            <a:pPr eaLnBrk="1" hangingPunct="1">
              <a:defRPr/>
            </a:pPr>
            <a:r>
              <a:rPr lang="cs-CZ" altLang="cs-CZ" dirty="0"/>
              <a:t>volen občany, reprezentuje stát</a:t>
            </a:r>
          </a:p>
          <a:p>
            <a:pPr eaLnBrk="1" hangingPunct="1">
              <a:defRPr/>
            </a:pPr>
            <a:r>
              <a:rPr lang="cs-CZ" altLang="cs-CZ" dirty="0"/>
              <a:t>jmenuje předsedu vlády + soudce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cs-CZ" altLang="cs-CZ" sz="1600" dirty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cs-CZ" altLang="cs-CZ" dirty="0"/>
              <a:t>→ </a:t>
            </a:r>
            <a:r>
              <a:rPr lang="cs-CZ" altLang="cs-CZ" b="1" dirty="0"/>
              <a:t>VLÁDA (předseda vlády, ministři)</a:t>
            </a:r>
          </a:p>
          <a:p>
            <a:pPr eaLnBrk="1" hangingPunct="1">
              <a:defRPr/>
            </a:pPr>
            <a:r>
              <a:rPr lang="cs-CZ" dirty="0"/>
              <a:t>řídí zemi</a:t>
            </a:r>
          </a:p>
          <a:p>
            <a:pPr eaLnBrk="1" hangingPunct="1">
              <a:defRPr/>
            </a:pPr>
            <a:r>
              <a:rPr lang="cs-CZ" dirty="0"/>
              <a:t>prosazuje zákony schválené Parlamentem</a:t>
            </a:r>
          </a:p>
          <a:p>
            <a:pPr eaLnBrk="1" hangingPunct="1">
              <a:defRPr/>
            </a:pPr>
            <a:r>
              <a:rPr lang="cs-CZ" dirty="0"/>
              <a:t>připravuje nové zákony</a:t>
            </a:r>
          </a:p>
          <a:p>
            <a:pPr eaLnBrk="1" hangingPunct="1">
              <a:defRPr/>
            </a:pPr>
            <a:r>
              <a:rPr lang="cs-CZ" dirty="0"/>
              <a:t>v čele </a:t>
            </a:r>
            <a:r>
              <a:rPr lang="cs-CZ" b="1" dirty="0"/>
              <a:t>předseda vlády </a:t>
            </a:r>
            <a:r>
              <a:rPr lang="cs-CZ" dirty="0"/>
              <a:t>– </a:t>
            </a:r>
            <a:r>
              <a:rPr lang="cs-CZ" b="1" dirty="0"/>
              <a:t>PREMIÉR</a:t>
            </a:r>
            <a:r>
              <a:rPr lang="cs-CZ" dirty="0"/>
              <a:t> (sestavuje vládu)</a:t>
            </a:r>
          </a:p>
          <a:p>
            <a:pPr eaLnBrk="1" hangingPunct="1">
              <a:defRPr/>
            </a:pPr>
            <a:r>
              <a:rPr lang="cs-CZ" dirty="0"/>
              <a:t>Úřad vlády České republiky </a:t>
            </a:r>
            <a:r>
              <a:rPr lang="cs-CZ" b="0" i="0" dirty="0">
                <a:effectLst/>
              </a:rPr>
              <a:t>sídlí v budově </a:t>
            </a:r>
            <a:r>
              <a:rPr lang="cs-CZ" dirty="0"/>
              <a:t>Strakovy akademie</a:t>
            </a:r>
            <a:r>
              <a:rPr lang="cs-CZ" b="0" i="0" dirty="0">
                <a:effectLst/>
              </a:rPr>
              <a:t> v </a:t>
            </a:r>
            <a:r>
              <a:rPr lang="cs-CZ" dirty="0"/>
              <a:t>Praze</a:t>
            </a:r>
            <a:r>
              <a:rPr lang="cs-CZ" b="0" i="0" dirty="0">
                <a:effectLst/>
              </a:rPr>
              <a:t> na </a:t>
            </a:r>
            <a:r>
              <a:rPr lang="cs-CZ" dirty="0"/>
              <a:t>Malé Straně</a:t>
            </a:r>
          </a:p>
          <a:p>
            <a:pPr eaLnBrk="1" hangingPunct="1">
              <a:defRPr/>
            </a:pPr>
            <a:r>
              <a:rPr lang="cs-CZ" sz="1500" dirty="0">
                <a:hlinkClick r:id="rId2"/>
              </a:rPr>
              <a:t>Obrázek - zdroj: https://www.prague.eu/cs/objekt/mista/2186/strakova-akademie</a:t>
            </a:r>
            <a:endParaRPr lang="cs-CZ" sz="15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59C339E-DACD-44FA-B3C8-4DA43F872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900" y="1361440"/>
            <a:ext cx="4490617" cy="2997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368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59922E-6E32-42DC-985F-9270DC307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40391"/>
          </a:xfrm>
        </p:spPr>
        <p:txBody>
          <a:bodyPr>
            <a:normAutofit/>
          </a:bodyPr>
          <a:lstStyle/>
          <a:p>
            <a:r>
              <a:rPr lang="cs-CZ" sz="4000" b="1" dirty="0"/>
              <a:t>PREZIDENT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6102C6-D223-4F66-9E0C-083A37547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5516"/>
            <a:ext cx="10515600" cy="4988323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cs-CZ" sz="3000" dirty="0"/>
              <a:t>nejvyšší představitel státu</a:t>
            </a:r>
          </a:p>
          <a:p>
            <a:pPr>
              <a:defRPr/>
            </a:pPr>
            <a:r>
              <a:rPr lang="cs-CZ" sz="3000" dirty="0"/>
              <a:t>v ČR volen občany</a:t>
            </a:r>
          </a:p>
          <a:p>
            <a:pPr>
              <a:defRPr/>
            </a:pPr>
            <a:r>
              <a:rPr lang="cs-CZ" sz="3000" dirty="0"/>
              <a:t>funkční období 5 let, zvolen může být za sebou dvakrát</a:t>
            </a:r>
          </a:p>
          <a:p>
            <a:pPr>
              <a:defRPr/>
            </a:pPr>
            <a:endParaRPr lang="cs-CZ" sz="3000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cs-CZ" sz="3000" b="1" u="sng" dirty="0"/>
              <a:t>POVINNOSTI:</a:t>
            </a:r>
          </a:p>
          <a:p>
            <a:pPr>
              <a:defRPr/>
            </a:pPr>
            <a:r>
              <a:rPr lang="cs-CZ" sz="3000" dirty="0"/>
              <a:t>vrchní velitel ozbrojených sil</a:t>
            </a:r>
          </a:p>
          <a:p>
            <a:pPr>
              <a:defRPr/>
            </a:pPr>
            <a:r>
              <a:rPr lang="cs-CZ" sz="3000" dirty="0"/>
              <a:t>podepisuje zákony</a:t>
            </a:r>
          </a:p>
          <a:p>
            <a:pPr>
              <a:defRPr/>
            </a:pPr>
            <a:r>
              <a:rPr lang="cs-CZ" sz="3000" dirty="0"/>
              <a:t>vrací zákony k projednání</a:t>
            </a:r>
          </a:p>
          <a:p>
            <a:pPr>
              <a:defRPr/>
            </a:pPr>
            <a:r>
              <a:rPr lang="cs-CZ" sz="3000" dirty="0"/>
              <a:t>reprezentuje stát v zahraničí</a:t>
            </a:r>
          </a:p>
          <a:p>
            <a:pPr>
              <a:defRPr/>
            </a:pPr>
            <a:r>
              <a:rPr lang="cs-CZ" sz="3000" dirty="0"/>
              <a:t>uděluje státní vyznamenání</a:t>
            </a:r>
          </a:p>
          <a:p>
            <a:pPr>
              <a:defRPr/>
            </a:pPr>
            <a:r>
              <a:rPr lang="cs-CZ" sz="1500" dirty="0"/>
              <a:t>Výchova k občanství uč. pro 7. ročník, Mgr. Bc. Jitka </a:t>
            </a:r>
            <a:r>
              <a:rPr lang="cs-CZ" sz="1500" dirty="0" err="1"/>
              <a:t>Lunerová</a:t>
            </a:r>
            <a:r>
              <a:rPr lang="cs-CZ" sz="1500" dirty="0"/>
              <a:t>, Mgr. Radim Štěrba, Mgr. Monika Svobodová, NOVÁ ŠKOLA</a:t>
            </a:r>
          </a:p>
          <a:p>
            <a:pPr>
              <a:defRPr/>
            </a:pPr>
            <a:r>
              <a:rPr lang="cs-CZ" sz="1500" dirty="0">
                <a:hlinkClick r:id="rId2"/>
              </a:rPr>
              <a:t>https://www.hrad.cz/cs/prezident-cr</a:t>
            </a:r>
            <a:endParaRPr lang="cs-CZ" sz="1500" dirty="0"/>
          </a:p>
          <a:p>
            <a:pPr>
              <a:defRPr/>
            </a:pPr>
            <a:endParaRPr lang="cs-CZ" sz="1500" dirty="0"/>
          </a:p>
          <a:p>
            <a:pPr>
              <a:defRPr/>
            </a:pPr>
            <a:endParaRPr lang="cs-CZ" sz="2800" dirty="0"/>
          </a:p>
          <a:p>
            <a:endParaRPr lang="cs-CZ" dirty="0"/>
          </a:p>
        </p:txBody>
      </p:sp>
      <p:pic>
        <p:nvPicPr>
          <p:cNvPr id="1028" name="Picture 4" descr="Prezident ČR - Pražský hrad">
            <a:extLst>
              <a:ext uri="{FF2B5EF4-FFF2-40B4-BE49-F238E27FC236}">
                <a16:creationId xmlns:a16="http://schemas.microsoft.com/office/drawing/2014/main" id="{479DF958-88D3-4B30-A055-D156B2FF1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856" y="264161"/>
            <a:ext cx="2716894" cy="296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272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507</Words>
  <Application>Microsoft Office PowerPoint</Application>
  <PresentationFormat>Širokoúhlá obrazovka</PresentationFormat>
  <Paragraphs>87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Motiv Office</vt:lpstr>
      <vt:lpstr>STÁTNÍ MOC A JEJÍ ČLENĚNÍ</vt:lpstr>
      <vt:lpstr>DEMOKRACIE</vt:lpstr>
      <vt:lpstr>ZNAKY MODERNÍ DEMOKRACIE</vt:lpstr>
      <vt:lpstr>MOC VE STÁTĚ – přiřaďte správně:</vt:lpstr>
      <vt:lpstr>MOC VE STÁTĚ – správné řešení</vt:lpstr>
      <vt:lpstr>1. MOC ZÁKONODÁRNÁ – PARLAMENT</vt:lpstr>
      <vt:lpstr>MOC ZÁKONODÁRNÁ – PARLAMENT</vt:lpstr>
      <vt:lpstr>2. MOC VÝKONNÁ – PREZIDENT, VLÁDA</vt:lpstr>
      <vt:lpstr>PREZIDENT</vt:lpstr>
      <vt:lpstr>3. MOC SOUDNÍ – SOUDY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DEMOKRATICKÝ STÁT</dc:title>
  <dc:creator>Martina Mališová</dc:creator>
  <cp:lastModifiedBy>Martina Mališová</cp:lastModifiedBy>
  <cp:revision>13</cp:revision>
  <dcterms:created xsi:type="dcterms:W3CDTF">2021-03-14T15:05:03Z</dcterms:created>
  <dcterms:modified xsi:type="dcterms:W3CDTF">2021-05-03T16:07:25Z</dcterms:modified>
</cp:coreProperties>
</file>