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4"/>
  </p:sldMasterIdLst>
  <p:notesMasterIdLst>
    <p:notesMasterId r:id="rId19"/>
  </p:notesMasterIdLst>
  <p:sldIdLst>
    <p:sldId id="256" r:id="rId5"/>
    <p:sldId id="257" r:id="rId6"/>
    <p:sldId id="260" r:id="rId7"/>
    <p:sldId id="258" r:id="rId8"/>
    <p:sldId id="259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45" autoAdjust="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313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58878-DF2B-4CBB-9E47-9792B31E7342}" type="datetimeFigureOut">
              <a:rPr lang="cs-CZ" smtClean="0"/>
              <a:t>05.02.2024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94B29-C5EE-47CA-9045-EE3DA1A666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669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D94B29-C5EE-47CA-9045-EE3DA1A6665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963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589FC4-F8E8-4BF6-AABE-E9159DA41B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8AC722E-C001-44B8-B676-2E89A3B74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2F4055-337B-4E1C-BF18-320F7D040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E513-A361-42EA-BF8D-7C4F433963F2}" type="datetimeFigureOut">
              <a:rPr lang="cs-CZ" smtClean="0"/>
              <a:t>05.02.2024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DBD431-F2E2-413A-8C42-716AE1DD9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1A1894-BAF0-4E68-B264-1490B2DFA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1AF3C-3B84-431A-A241-23F8545EF1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476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F79C59-EAFF-4E9B-9039-BBF23F2CB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9C0315A-B189-4852-91B9-40AF8D1C33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D6DBD2-99E4-4AF8-9A7E-23AB5EA11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E513-A361-42EA-BF8D-7C4F433963F2}" type="datetimeFigureOut">
              <a:rPr lang="cs-CZ" smtClean="0"/>
              <a:t>05.02.2024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71073D-DA32-45AB-913F-AF53FECDC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37834B-373C-4994-80C6-50A664E7E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1AF3C-3B84-431A-A241-23F8545EF1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8223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EE2ECDF-748E-48E6-A3ED-5586D66ABC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E75686A-FDA1-4222-9208-113A93E3DD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293267-C091-4EA9-8323-11A67FD66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E513-A361-42EA-BF8D-7C4F433963F2}" type="datetimeFigureOut">
              <a:rPr lang="cs-CZ" smtClean="0"/>
              <a:t>05.02.2024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1F235C-F539-4DEE-9CDF-A801547BD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D487D6-B7D3-42DA-A1C2-574107C7A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1AF3C-3B84-431A-A241-23F8545EF1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628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6F73E9-4985-4250-BD35-6E49559DB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CDE6AD-3926-4702-95DF-797836CC7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30FD70-F62A-47F0-958F-ED48945B6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E513-A361-42EA-BF8D-7C4F433963F2}" type="datetimeFigureOut">
              <a:rPr lang="cs-CZ" smtClean="0"/>
              <a:t>05.02.2024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F4DA9C-8453-4075-A156-81E2E74AE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B649D0-85F6-4CD2-A2B6-8A2177135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1AF3C-3B84-431A-A241-23F8545EF1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930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957CC5-49E5-497D-BA81-EBB3FB9C3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217C84A-7362-4F41-AD3A-1B6A5E922A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1BD1B3-325B-4597-AD55-85E597BB5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E513-A361-42EA-BF8D-7C4F433963F2}" type="datetimeFigureOut">
              <a:rPr lang="cs-CZ" smtClean="0"/>
              <a:t>05.02.2024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8F1E00-77C4-4BFA-8347-EBBBD17B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24D8CC-857D-4389-BD26-64905B9DF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1AF3C-3B84-431A-A241-23F8545EF1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60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CC5F7C-0B82-4F80-8088-91F94E9AD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5B6F5D1-9D38-416B-A604-606F012478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3D282EA-0F47-4E94-9743-50AE77D6B8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0273B43-9258-4ECC-A308-11C5D2913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E513-A361-42EA-BF8D-7C4F433963F2}" type="datetimeFigureOut">
              <a:rPr lang="cs-CZ" smtClean="0"/>
              <a:t>05.02.2024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8070D64-FC72-4222-9063-2FA47A361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1363975-75E3-4DB9-95C7-06F2E68DF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1AF3C-3B84-431A-A241-23F8545EF1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146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F11F2F-71F1-490A-9E69-627FE032A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DB32416-0042-4A33-AD58-60F59051B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8A8D379-BCDA-4D55-AB36-47B37E4900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6F98A4-9B5C-42A5-BDF0-BD44AB3737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6D1AA59-312F-426E-BBD9-299FA56B62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96D9004-A5B7-4B43-8578-E275ADCD9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E513-A361-42EA-BF8D-7C4F433963F2}" type="datetimeFigureOut">
              <a:rPr lang="cs-CZ" smtClean="0"/>
              <a:t>05.02.2024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E88FF64-BF5B-4FA7-ABBE-EA088C872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FFCBBCB-D82E-422A-95EB-F779DA656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1AF3C-3B84-431A-A241-23F8545EF1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003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4215B3-E8A4-4814-992A-6C2C20F49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263CAD5-847B-4F1B-A740-6A4E23502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E513-A361-42EA-BF8D-7C4F433963F2}" type="datetimeFigureOut">
              <a:rPr lang="cs-CZ" smtClean="0"/>
              <a:t>05.02.2024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F65DE16-D43E-4A5C-98AC-5B09D19FC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81D0A10-BD3D-4D23-9D65-D9108370D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1AF3C-3B84-431A-A241-23F8545EF1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8983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91EE2F2-94E8-4E68-B356-1A0451042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E513-A361-42EA-BF8D-7C4F433963F2}" type="datetimeFigureOut">
              <a:rPr lang="cs-CZ" smtClean="0"/>
              <a:t>05.02.2024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2A7E571-81F3-4A1C-B1B7-EC4666349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629E61D-684C-4A87-ABCE-D23738DFC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1AF3C-3B84-431A-A241-23F8545EF1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186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550563-F49E-4FBA-8083-F3988092C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4D5121-02E7-4937-B3CC-D464F3368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D41CDDC-0A97-4AF6-8FBD-DDE14B571C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07E70CE-0313-4284-A613-93FA93DA1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E513-A361-42EA-BF8D-7C4F433963F2}" type="datetimeFigureOut">
              <a:rPr lang="cs-CZ" smtClean="0"/>
              <a:t>05.02.2024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E89C08-43E3-457B-AF8B-6D13C3697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3B0D3E6-5AF4-4F5A-BEF2-A8888C95D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1AF3C-3B84-431A-A241-23F8545EF1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690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2692CB-F63F-423B-A2D5-570A18DBC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8DB76AE-D94D-4D9C-9B6A-C8E908C141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5465A11-F5B0-44A3-8E32-95A04F8A0F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F5A6393-4A0F-43E6-AE62-AB90207BB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E513-A361-42EA-BF8D-7C4F433963F2}" type="datetimeFigureOut">
              <a:rPr lang="cs-CZ" smtClean="0"/>
              <a:t>05.02.2024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EC0BE7E-84DF-4FBC-A243-23E2FC4D8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E1F06BA-5BF7-44DD-B0AF-1408C9BBC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1AF3C-3B84-431A-A241-23F8545EF1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815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90E2501-341A-4CFD-B23A-D619C76DC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AB1C61C-8498-4A2A-B0C0-70536A66AD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9DCC4E-6765-481F-A45F-9A7BA2A491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5E513-A361-42EA-BF8D-7C4F433963F2}" type="datetimeFigureOut">
              <a:rPr lang="cs-CZ" smtClean="0"/>
              <a:t>05.02.2024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449EBF-9202-44A6-B120-A0417BF860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2D9CB3-CC3B-425B-859A-AB0BC36FDA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1AF3C-3B84-431A-A241-23F8545EF1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411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ihlaskynastredni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ihlaskynastredni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dipsy.cz/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ihlaskynastredni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logo">
            <a:extLst>
              <a:ext uri="{FF2B5EF4-FFF2-40B4-BE49-F238E27FC236}">
                <a16:creationId xmlns:a16="http://schemas.microsoft.com/office/drawing/2014/main" id="{26BC7CEF-BB8E-429F-9832-2525AD6F1C1E}"/>
              </a:ext>
            </a:extLst>
          </p:cNvPr>
          <p:cNvSpPr>
            <a:spLocks noGrp="1" noChangeAspect="1" noChangeArrowheads="1"/>
          </p:cNvSpPr>
          <p:nvPr>
            <p:ph type="ctr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D44A8C-5E14-4B87-98C2-137A9BE17C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8422433" cy="540754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E876E7F-B230-4694-9FA1-C62AB67F0C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21095"/>
            <a:ext cx="12192000" cy="393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44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2E746C-2BF7-4B35-BB51-4424E6C01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>
                <a:solidFill>
                  <a:schemeClr val="accent1"/>
                </a:solidFill>
              </a:rPr>
              <a:t>ODVOLÁNÍ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24F6345-95E8-40E6-880E-194D7453C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 minulých letech se podávalo odvolání, když byl uchazeč "pod čarou" a doufal, že se do oboru nezapíše (neodevzdá zápisový lístek) dostatečný počet uchazečů, aby byl posunut v pořadí "nad čáru".</a:t>
            </a:r>
          </a:p>
          <a:p>
            <a:r>
              <a:rPr lang="cs-CZ" dirty="0"/>
              <a:t> Nově již toto neplatí, protože </a:t>
            </a:r>
            <a:r>
              <a:rPr lang="cs-CZ" b="1" dirty="0">
                <a:solidFill>
                  <a:srgbClr val="FF0000"/>
                </a:solidFill>
              </a:rPr>
              <a:t>všechna místa budou díky </a:t>
            </a:r>
            <a:r>
              <a:rPr lang="cs-CZ" b="1" dirty="0" err="1">
                <a:solidFill>
                  <a:srgbClr val="FF0000"/>
                </a:solidFill>
              </a:rPr>
              <a:t>priroritizaci</a:t>
            </a:r>
            <a:r>
              <a:rPr lang="cs-CZ" b="1" dirty="0">
                <a:solidFill>
                  <a:srgbClr val="FF0000"/>
                </a:solidFill>
              </a:rPr>
              <a:t> zaplněna</a:t>
            </a:r>
            <a:r>
              <a:rPr lang="cs-CZ" dirty="0"/>
              <a:t> systémem při rozřazování úspěšných uchazečů.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3172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FF4466-626D-4F15-ACBE-251619C00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>
                <a:solidFill>
                  <a:schemeClr val="accent1"/>
                </a:solidFill>
              </a:rPr>
              <a:t>VZDÁNÍ SE PŘIJETÍ V 1. KOLE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48F884-9ED9-4A1E-BCAE-C5577190C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je uchazeč přijat do oboru/střední školy, kam nechce nebo nemůže nastoupit, měl by se vzdát přijetí. </a:t>
            </a:r>
          </a:p>
          <a:p>
            <a:r>
              <a:rPr lang="cs-CZ" dirty="0"/>
              <a:t>Tímto krokem se zcela zříká přijetí v 1. kole přijímacího řízení a až potom může podat přihlášku do 2. či dalších kol (tzn. nedostane místo v méně prioritním oboru v 1  kole). </a:t>
            </a:r>
          </a:p>
          <a:p>
            <a:r>
              <a:rPr lang="cs-CZ" dirty="0"/>
              <a:t>Tímto krokem se pouze uvolní místo v daném oboru, ale </a:t>
            </a:r>
            <a:r>
              <a:rPr lang="cs-CZ" b="1" dirty="0">
                <a:solidFill>
                  <a:srgbClr val="FF0000"/>
                </a:solidFill>
              </a:rPr>
              <a:t>neposouvá se pořadí uchazečů</a:t>
            </a:r>
            <a:r>
              <a:rPr lang="cs-CZ" dirty="0"/>
              <a:t>. </a:t>
            </a:r>
          </a:p>
          <a:p>
            <a:r>
              <a:rPr lang="cs-CZ" dirty="0"/>
              <a:t>Uvolněné místo smí škola obsadit až </a:t>
            </a:r>
            <a:r>
              <a:rPr lang="cs-CZ" b="1" dirty="0">
                <a:solidFill>
                  <a:srgbClr val="FF0000"/>
                </a:solidFill>
              </a:rPr>
              <a:t>v dalším kole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4226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13D71-3B64-4FFE-9669-AA60515FA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>
                <a:solidFill>
                  <a:schemeClr val="accent1"/>
                </a:solidFill>
              </a:rPr>
              <a:t>2. KOLO PŘIJÍMACÍHO ŘÍZENÍ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09B5104-73ED-4809-BCED-8C1CEB8DC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2. kolo přijímacích zkoušek slouží výhradně pro uchazeče, kteří nebyli přijati v 1. kole nebo se vzdali přijetí, nebo se v 1. kole nikam nehlásili (tito se ale v 2. kole mohou hlásit jen do nematuritních oborů).</a:t>
            </a:r>
          </a:p>
          <a:p>
            <a:r>
              <a:rPr lang="cs-CZ" dirty="0"/>
              <a:t>Střední školy musí ve 2. kole </a:t>
            </a:r>
            <a:r>
              <a:rPr lang="cs-CZ" b="1" dirty="0">
                <a:solidFill>
                  <a:srgbClr val="FF0000"/>
                </a:solidFill>
              </a:rPr>
              <a:t>zohlednit výsledky jednotné přijímací zkoušky </a:t>
            </a:r>
            <a:r>
              <a:rPr lang="cs-CZ" dirty="0"/>
              <a:t>(JPZ) z 1. kola (opět s vlivem minimálně 60 %, resp. 40 % u gymnázií se sportovní přípravou).</a:t>
            </a:r>
          </a:p>
          <a:p>
            <a:pPr marL="0" indent="0">
              <a:buNone/>
            </a:pPr>
            <a:r>
              <a:rPr lang="cs-CZ" b="1" dirty="0"/>
              <a:t>Termín zahájení 2. kola</a:t>
            </a:r>
          </a:p>
          <a:p>
            <a:r>
              <a:rPr lang="cs-CZ" b="1" dirty="0">
                <a:solidFill>
                  <a:srgbClr val="FF0000"/>
                </a:solidFill>
              </a:rPr>
              <a:t>20. května 2024</a:t>
            </a:r>
            <a:r>
              <a:rPr lang="cs-CZ" dirty="0"/>
              <a:t> - zveřejnění kompletního seznamu škol vypisujících 2. kolo přijímacího řízení bude na stránkách systému i s volnou kapacitou v jednotlivých oborech vzdělání</a:t>
            </a:r>
          </a:p>
          <a:p>
            <a:pPr marL="0" indent="0">
              <a:buNone/>
            </a:pPr>
            <a:r>
              <a:rPr lang="cs-CZ" b="1" dirty="0"/>
              <a:t>Termín podání přihlášek do 2. kola</a:t>
            </a:r>
          </a:p>
          <a:p>
            <a:r>
              <a:rPr lang="cs-CZ" b="1" dirty="0">
                <a:solidFill>
                  <a:srgbClr val="FF0000"/>
                </a:solidFill>
              </a:rPr>
              <a:t>do 24. května 2024</a:t>
            </a: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86970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7E75CE-25E9-4E09-B011-56EAA14C8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>
                <a:solidFill>
                  <a:schemeClr val="accent1"/>
                </a:solidFill>
              </a:rPr>
              <a:t>3. A DALŠÍ KOLA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8F440E-E1BF-4CAD-A0A3-C51462510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Výhradně pro uchazeče, kteří nebyli přijati v 1. ani 2. kole, nebo se vzdali přijetí, nebo se v 1. a 2. kole nikam nehlásili.</a:t>
            </a:r>
          </a:p>
          <a:p>
            <a:r>
              <a:rPr lang="cs-CZ" dirty="0"/>
              <a:t>Přihláška se podává </a:t>
            </a:r>
            <a:r>
              <a:rPr lang="cs-CZ" b="1" dirty="0">
                <a:solidFill>
                  <a:srgbClr val="FF0000"/>
                </a:solidFill>
              </a:rPr>
              <a:t>výhradně na listinném tiskopisu </a:t>
            </a:r>
            <a:r>
              <a:rPr lang="cs-CZ" dirty="0"/>
              <a:t>(osobním doručením do školy, poštou, datovou schránkou). Elektronické podání ani podání výpisem není možné. Na každou školu uchazeč podá přihlášku s vyplněnými obory pouze této školy.</a:t>
            </a:r>
          </a:p>
          <a:p>
            <a:r>
              <a:rPr lang="cs-CZ" b="1" dirty="0">
                <a:solidFill>
                  <a:srgbClr val="FF0000"/>
                </a:solidFill>
              </a:rPr>
              <a:t>Počet škol/oborů </a:t>
            </a:r>
            <a:r>
              <a:rPr lang="cs-CZ" dirty="0"/>
              <a:t>vzdělání, na které se lze přihlásit, </a:t>
            </a:r>
            <a:r>
              <a:rPr lang="cs-CZ" b="1" dirty="0">
                <a:solidFill>
                  <a:srgbClr val="FF0000"/>
                </a:solidFill>
              </a:rPr>
              <a:t>není omezen</a:t>
            </a:r>
            <a:r>
              <a:rPr lang="cs-CZ" dirty="0"/>
              <a:t>. </a:t>
            </a:r>
            <a:r>
              <a:rPr lang="cs-CZ" dirty="0" err="1"/>
              <a:t>Prioritizace</a:t>
            </a:r>
            <a:r>
              <a:rPr lang="cs-CZ" dirty="0"/>
              <a:t> se neaplikuje.</a:t>
            </a:r>
          </a:p>
        </p:txBody>
      </p:sp>
    </p:spTree>
    <p:extLst>
      <p:ext uri="{BB962C8B-B14F-4D97-AF65-F5344CB8AC3E}">
        <p14:creationId xmlns:p14="http://schemas.microsoft.com/office/powerpoint/2010/main" val="496776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50E380-6E3E-4744-8C82-10EF173E6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8000" b="1" dirty="0">
                <a:solidFill>
                  <a:srgbClr val="0070C0"/>
                </a:solidFill>
              </a:rPr>
              <a:t>INFORMAČNÍ WEB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EDB7B7-E1E3-41B4-A966-A244729F9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6000" dirty="0">
              <a:hlinkClick r:id="rId2"/>
            </a:endParaRPr>
          </a:p>
          <a:p>
            <a:pPr marL="0" indent="0" algn="ctr">
              <a:buNone/>
            </a:pPr>
            <a:r>
              <a:rPr lang="cs-CZ" sz="6000" dirty="0">
                <a:hlinkClick r:id="rId2"/>
              </a:rPr>
              <a:t>www.prihlaskynastredni.cz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3849582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50E380-6E3E-4744-8C82-10EF173E6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8000" b="1" dirty="0">
                <a:solidFill>
                  <a:srgbClr val="0070C0"/>
                </a:solidFill>
              </a:rPr>
              <a:t>INFORMAČNÍ WEB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EDB7B7-E1E3-41B4-A966-A244729F9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6000" dirty="0">
              <a:hlinkClick r:id="rId2"/>
            </a:endParaRPr>
          </a:p>
          <a:p>
            <a:pPr marL="0" indent="0" algn="ctr">
              <a:buNone/>
            </a:pPr>
            <a:r>
              <a:rPr lang="cs-CZ" sz="6000" dirty="0">
                <a:hlinkClick r:id="rId2"/>
              </a:rPr>
              <a:t>www.prihlaskynastredni.cz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2811023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2B5B39-6161-4D84-AD47-BC93C854B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600" b="1" dirty="0">
                <a:solidFill>
                  <a:srgbClr val="0070C0"/>
                </a:solidFill>
              </a:rPr>
              <a:t>TERMÍN PODÁNÍ PŘIHLÁŠEK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ECE6FA-4223-49CE-90C9-013448864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8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sz="8000" b="1" dirty="0">
                <a:solidFill>
                  <a:srgbClr val="FF0000"/>
                </a:solidFill>
              </a:rPr>
              <a:t>1. 2. 2024 – 20. 2. 2024</a:t>
            </a:r>
          </a:p>
        </p:txBody>
      </p:sp>
    </p:spTree>
    <p:extLst>
      <p:ext uri="{BB962C8B-B14F-4D97-AF65-F5344CB8AC3E}">
        <p14:creationId xmlns:p14="http://schemas.microsoft.com/office/powerpoint/2010/main" val="2681025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333695-2671-49EC-9F56-25E23BD93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>
                <a:solidFill>
                  <a:srgbClr val="0070C0"/>
                </a:solidFill>
              </a:rPr>
              <a:t>DIGITÁLNÍ PŘIHLAŠOVACÍ SYSTÉM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66F20D-B716-4D06-99FD-14A13DD4E2B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cs-CZ" sz="7200" dirty="0">
              <a:hlinkClick r:id="rId2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A3EDAA-F817-45C1-9D98-7D91C08D2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3690" y="1509713"/>
            <a:ext cx="10290110" cy="82990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6000" dirty="0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www.dipsy.cz</a:t>
            </a:r>
            <a:endParaRPr lang="cs-CZ" sz="6000" dirty="0">
              <a:solidFill>
                <a:srgbClr val="C00000"/>
              </a:solidFill>
            </a:endParaRPr>
          </a:p>
          <a:p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7E5AEB8-6384-4942-B6C7-1E2A08083A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668" y="2835276"/>
            <a:ext cx="7642154" cy="355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729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F66C97-1BF3-4D3D-B86E-04F237BE7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>
                <a:solidFill>
                  <a:srgbClr val="0070C0"/>
                </a:solidFill>
              </a:rPr>
              <a:t>ZPŮSOBY PODÁNÍ PŘIHLÁŠEK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3B3168-CF3C-4AF1-B1AE-2F02FBADA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9468"/>
            <a:ext cx="3509865" cy="4833258"/>
          </a:xfrm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sz="5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3600" b="1" dirty="0">
                <a:solidFill>
                  <a:srgbClr val="FF0000"/>
                </a:solidFill>
              </a:rPr>
              <a:t>1) Elektronicky</a:t>
            </a:r>
            <a:r>
              <a:rPr lang="cs-CZ" sz="3600" dirty="0"/>
              <a:t> 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3600" dirty="0"/>
              <a:t>s ověřenou elektronickou identitou NIA (Národní </a:t>
            </a:r>
            <a:r>
              <a:rPr lang="cs-CZ" sz="3600" dirty="0" err="1"/>
              <a:t>Identitní</a:t>
            </a:r>
            <a:r>
              <a:rPr lang="cs-CZ" sz="3600" dirty="0"/>
              <a:t> Autorita)  </a:t>
            </a:r>
          </a:p>
          <a:p>
            <a:pPr marL="0" indent="0">
              <a:buNone/>
            </a:pPr>
            <a:r>
              <a:rPr lang="cs-CZ" sz="3600" dirty="0"/>
              <a:t> nejčastěji </a:t>
            </a:r>
            <a:r>
              <a:rPr lang="cs-CZ" sz="3600" i="1" dirty="0"/>
              <a:t>Mobilní klíč </a:t>
            </a:r>
            <a:r>
              <a:rPr lang="cs-CZ" sz="3600" i="1" dirty="0" err="1"/>
              <a:t>eGovernmentu</a:t>
            </a:r>
            <a:r>
              <a:rPr lang="cs-CZ" sz="3600" dirty="0"/>
              <a:t> a          </a:t>
            </a:r>
            <a:r>
              <a:rPr lang="cs-CZ" sz="3600" i="1" dirty="0"/>
              <a:t>Bankovní identita</a:t>
            </a:r>
            <a:r>
              <a:rPr lang="cs-CZ" sz="3600" dirty="0"/>
              <a:t>, případně </a:t>
            </a:r>
            <a:r>
              <a:rPr lang="cs-CZ" sz="3600" dirty="0" err="1"/>
              <a:t>mojeID</a:t>
            </a:r>
            <a:r>
              <a:rPr lang="cs-CZ" sz="3600" dirty="0"/>
              <a:t> nebo další způsoby dle NIA</a:t>
            </a:r>
          </a:p>
          <a:p>
            <a:pPr marL="514350" indent="-514350">
              <a:buAutoNum type="arabicParenR"/>
            </a:pPr>
            <a:endParaRPr lang="cs-CZ" sz="3600" dirty="0"/>
          </a:p>
          <a:p>
            <a:pPr marL="514350" indent="-514350">
              <a:buAutoNum type="arabicParenR"/>
            </a:pPr>
            <a:endParaRPr lang="cs-CZ" dirty="0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FDE3AD6E-970E-4F7C-A90E-3081F2E4EC7C}"/>
              </a:ext>
            </a:extLst>
          </p:cNvPr>
          <p:cNvSpPr txBox="1">
            <a:spLocks/>
          </p:cNvSpPr>
          <p:nvPr/>
        </p:nvSpPr>
        <p:spPr>
          <a:xfrm>
            <a:off x="4504353" y="1819469"/>
            <a:ext cx="3509864" cy="483325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2) Výpis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podáním výpisu vytištěného z online systému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cs-CZ" dirty="0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3A7DBBD1-7019-4144-A4F0-BD409BA437B8}"/>
              </a:ext>
            </a:extLst>
          </p:cNvPr>
          <p:cNvSpPr txBox="1">
            <a:spLocks/>
          </p:cNvSpPr>
          <p:nvPr/>
        </p:nvSpPr>
        <p:spPr>
          <a:xfrm>
            <a:off x="8170505" y="1819468"/>
            <a:ext cx="3339583" cy="483325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3) Tiskopis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podáním vyplněného tiskopisu s přílohami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80C8DF73-33C6-4580-8DF5-06976437319B}"/>
              </a:ext>
            </a:extLst>
          </p:cNvPr>
          <p:cNvSpPr/>
          <p:nvPr/>
        </p:nvSpPr>
        <p:spPr>
          <a:xfrm>
            <a:off x="3154165" y="1321356"/>
            <a:ext cx="50541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i="1" dirty="0"/>
              <a:t>Vyberte si pouze jednu z možností, ideálně tu první</a:t>
            </a:r>
          </a:p>
        </p:txBody>
      </p:sp>
    </p:spTree>
    <p:extLst>
      <p:ext uri="{BB962C8B-B14F-4D97-AF65-F5344CB8AC3E}">
        <p14:creationId xmlns:p14="http://schemas.microsoft.com/office/powerpoint/2010/main" val="2456090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FC09AB-7976-4855-9ED0-B15D291C9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>
                <a:solidFill>
                  <a:srgbClr val="0070C0"/>
                </a:solidFill>
              </a:rPr>
              <a:t>PODÁNÍ PŘIHLÁŠKY DO PRVNÍHO KOLA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D796E9-971F-4167-912F-E951037D8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0346"/>
            <a:ext cx="10515600" cy="5082529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Žáci obdrží 1 předvyplněný tiskopis přihlášky společně s pololetním vysvědčením.</a:t>
            </a:r>
          </a:p>
          <a:p>
            <a:r>
              <a:rPr lang="cs-CZ" dirty="0" smtClean="0"/>
              <a:t>Přihlášku </a:t>
            </a:r>
            <a:r>
              <a:rPr lang="cs-CZ" dirty="0"/>
              <a:t>podává za nezletilého uchazeče jeho </a:t>
            </a:r>
            <a:r>
              <a:rPr lang="cs-CZ" b="1" dirty="0">
                <a:solidFill>
                  <a:srgbClr val="FF0000"/>
                </a:solidFill>
              </a:rPr>
              <a:t>zákonný zástupce</a:t>
            </a:r>
            <a:r>
              <a:rPr lang="cs-CZ" dirty="0"/>
              <a:t>.</a:t>
            </a:r>
          </a:p>
          <a:p>
            <a:r>
              <a:rPr lang="cs-CZ" dirty="0"/>
              <a:t>Součástí přihlášky je pak </a:t>
            </a:r>
            <a:r>
              <a:rPr lang="cs-CZ" b="1" dirty="0">
                <a:solidFill>
                  <a:srgbClr val="FF0000"/>
                </a:solidFill>
              </a:rPr>
              <a:t>čestné prohlášení </a:t>
            </a:r>
            <a:r>
              <a:rPr lang="cs-CZ" dirty="0"/>
              <a:t>podávající osoby, že nezletilý uchazeč souhlasí s jejím podáním a obsahem.</a:t>
            </a:r>
          </a:p>
          <a:p>
            <a:r>
              <a:rPr lang="cs-CZ" dirty="0"/>
              <a:t>Uchazeč může podat nejvýše </a:t>
            </a:r>
            <a:r>
              <a:rPr lang="cs-CZ" b="1" dirty="0">
                <a:solidFill>
                  <a:srgbClr val="FF0000"/>
                </a:solidFill>
              </a:rPr>
              <a:t>dvě</a:t>
            </a:r>
            <a:r>
              <a:rPr lang="cs-CZ" dirty="0"/>
              <a:t> přihlášky pro obor vzdělání s </a:t>
            </a:r>
            <a:r>
              <a:rPr lang="cs-CZ" u="sng" dirty="0"/>
              <a:t>talentovou zkouškou </a:t>
            </a:r>
            <a:r>
              <a:rPr lang="cs-CZ" dirty="0"/>
              <a:t>a nejvýše </a:t>
            </a:r>
            <a:r>
              <a:rPr lang="cs-CZ" b="1" dirty="0">
                <a:solidFill>
                  <a:srgbClr val="FF0000"/>
                </a:solidFill>
              </a:rPr>
              <a:t>tři</a:t>
            </a:r>
            <a:r>
              <a:rPr lang="cs-CZ" dirty="0"/>
              <a:t> přihlášky pro </a:t>
            </a:r>
            <a:r>
              <a:rPr lang="cs-CZ" u="sng" dirty="0"/>
              <a:t>ostatní obory vzdělání</a:t>
            </a:r>
            <a:r>
              <a:rPr lang="cs-CZ" dirty="0"/>
              <a:t>.</a:t>
            </a:r>
          </a:p>
          <a:p>
            <a:r>
              <a:rPr lang="cs-CZ" dirty="0"/>
              <a:t>Maximálně možný počet podaných přihlášek může být tedy </a:t>
            </a:r>
            <a:r>
              <a:rPr lang="cs-CZ" b="1" dirty="0">
                <a:solidFill>
                  <a:srgbClr val="FF0000"/>
                </a:solidFill>
              </a:rPr>
              <a:t>pět</a:t>
            </a:r>
            <a:r>
              <a:rPr lang="cs-CZ" dirty="0"/>
              <a:t>.</a:t>
            </a:r>
          </a:p>
          <a:p>
            <a:r>
              <a:rPr lang="cs-CZ" dirty="0"/>
              <a:t> Pořadí uvedených oborů vzdělání v přihlášce vyjadřuje </a:t>
            </a:r>
            <a:r>
              <a:rPr lang="cs-CZ" u="sng" dirty="0"/>
              <a:t>přednostní volbu oboru vzdělání</a:t>
            </a:r>
            <a:r>
              <a:rPr lang="cs-CZ" dirty="0"/>
              <a:t>, tzn. že obory vzdělání jsou řazeny dle </a:t>
            </a:r>
            <a:r>
              <a:rPr lang="cs-CZ" b="1" dirty="0">
                <a:solidFill>
                  <a:srgbClr val="FF0000"/>
                </a:solidFill>
              </a:rPr>
              <a:t>preference</a:t>
            </a:r>
            <a:r>
              <a:rPr lang="cs-CZ" dirty="0"/>
              <a:t>.</a:t>
            </a:r>
          </a:p>
          <a:p>
            <a:r>
              <a:rPr lang="cs-CZ" dirty="0"/>
              <a:t>Uvedené pořadí musí být na všech podaných přihláškách </a:t>
            </a:r>
            <a:r>
              <a:rPr lang="cs-CZ" b="1" dirty="0">
                <a:solidFill>
                  <a:srgbClr val="FF0000"/>
                </a:solidFill>
              </a:rPr>
              <a:t>shodné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4973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F6426B-3630-4A2D-999F-E232E8FC2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9112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>
                <a:solidFill>
                  <a:srgbClr val="0070C0"/>
                </a:solidFill>
              </a:rPr>
              <a:t>PŘÍLOHY PŘIHLÁŠKY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B8A002-A3C5-4A21-99BC-0BD6E6BDE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53" y="1268963"/>
            <a:ext cx="10515600" cy="5589037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Přílohy přihlášky se k přihlášce přikládají ve formě prosté kopie, dokumenty vyhotovené v cizím jazyce nemusí být přeloženy úředně.</a:t>
            </a:r>
          </a:p>
          <a:p>
            <a:r>
              <a:rPr lang="cs-CZ" dirty="0"/>
              <a:t>V případě přílohy „hodnocení na vysvědčeních z předchozího vzdělávání“ poskytne základní škola žákům = uchazečům </a:t>
            </a:r>
            <a:r>
              <a:rPr lang="cs-CZ" b="1" dirty="0">
                <a:solidFill>
                  <a:srgbClr val="FF0000"/>
                </a:solidFill>
              </a:rPr>
              <a:t>výpis z informačního systému školy</a:t>
            </a:r>
            <a:r>
              <a:rPr lang="cs-CZ" dirty="0"/>
              <a:t>.</a:t>
            </a:r>
          </a:p>
          <a:p>
            <a:r>
              <a:rPr lang="cs-CZ" dirty="0"/>
              <a:t>Ředitel školy může vyzvat k předložení originálu nebo úředně ověřené kopie dokladu, nebo úředně ověřeného překladu dokladu vyhotoveného v cizím jazyce, a účastník řízení je povinen daný doklad předložit, jinak se skutečnost považuje za neprokázanou.</a:t>
            </a:r>
          </a:p>
          <a:p>
            <a:r>
              <a:rPr lang="cs-CZ" dirty="0"/>
              <a:t>Nově se </a:t>
            </a:r>
            <a:r>
              <a:rPr lang="cs-CZ" b="1" dirty="0">
                <a:solidFill>
                  <a:srgbClr val="FF0000"/>
                </a:solidFill>
              </a:rPr>
              <a:t>zdravotní potvrzení </a:t>
            </a:r>
            <a:r>
              <a:rPr lang="cs-CZ" dirty="0"/>
              <a:t>a potvrzení předchozího vzdělávání přikládá formou přílohy, předchozí vzdělávání se dokládá, jen je-li to součástí vyhlášených kritérií.</a:t>
            </a:r>
            <a:r>
              <a:rPr lang="cs-CZ" dirty="0">
                <a:hlinkClick r:id="rId2"/>
              </a:rPr>
              <a:t> Přihlášky na střední školy 2024 (prihlaskynastredni.cz)</a:t>
            </a:r>
            <a:endParaRPr lang="cs-CZ" dirty="0"/>
          </a:p>
          <a:p>
            <a:r>
              <a:rPr lang="cs-CZ" dirty="0"/>
              <a:t>Ředitel školy může v kritériích u všech dokladů prokazujících plnění kritérií přijímání určit pozdější termín pro předložení než spolu s přihláškou (typicky půjde o výsledky olympiád, které v den podání přihlášky ještě nejsou zřejmé).</a:t>
            </a:r>
          </a:p>
        </p:txBody>
      </p:sp>
    </p:spTree>
    <p:extLst>
      <p:ext uri="{BB962C8B-B14F-4D97-AF65-F5344CB8AC3E}">
        <p14:creationId xmlns:p14="http://schemas.microsoft.com/office/powerpoint/2010/main" val="603367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5DB6E7-E489-4F3C-AD5E-9D807B928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>
                <a:solidFill>
                  <a:srgbClr val="0070C0"/>
                </a:solidFill>
              </a:rPr>
              <a:t>TERMÍNY KONÁNÍ ZKOUŠEK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2ED3BB-5933-4881-A9C2-53C7308B5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0220"/>
            <a:ext cx="10515600" cy="4962655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Centrum vygeneruje každému uchazeči jedinečné </a:t>
            </a:r>
            <a:r>
              <a:rPr lang="cs-CZ" b="1" dirty="0"/>
              <a:t>registrační číslo</a:t>
            </a:r>
            <a:r>
              <a:rPr lang="cs-CZ" dirty="0"/>
              <a:t>.</a:t>
            </a:r>
          </a:p>
          <a:p>
            <a:r>
              <a:rPr lang="cs-CZ" dirty="0"/>
              <a:t>Centrum určí 1. března a zveřejní v IS místo konání jednotné zkoušky uchazečem v obou termínech, a to vždy pouze ve škole s oborem vzdělání s maturitní zkouškou uvedeným v přihlášce. </a:t>
            </a:r>
          </a:p>
          <a:p>
            <a:r>
              <a:rPr lang="cs-CZ" dirty="0"/>
              <a:t>Na oba termíny může být určena stejná škola; pokud má uchazeč uveden pouze jeden obor vzdělání s maturitní zkouškou, pak je to vždy stejná škola.</a:t>
            </a:r>
          </a:p>
          <a:p>
            <a:r>
              <a:rPr lang="cs-CZ" dirty="0"/>
              <a:t>Období pro konání řádného termínu jednotné zkoušky je stanoveno na pracovní dny od 10. do 18. dubna. </a:t>
            </a:r>
          </a:p>
          <a:p>
            <a:r>
              <a:rPr lang="cs-CZ" dirty="0"/>
              <a:t>MŠMT stanovilo ve školním roce 2023/2024 termíny konání jednotné zkoušky v řádném termínu pro obory šestiletých a osmiletých gymnázií na 16. a 17. dubna 2024, pro čtyřleté obory vzdělávání, včetně nástavbového, na </a:t>
            </a:r>
            <a:r>
              <a:rPr lang="cs-CZ" sz="4300" b="1" dirty="0">
                <a:solidFill>
                  <a:srgbClr val="FF0000"/>
                </a:solidFill>
              </a:rPr>
              <a:t>12. a 15. dubna 2024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0878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794B21-E231-4F37-AF7E-AE3AAE036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>
                <a:solidFill>
                  <a:srgbClr val="0070C0"/>
                </a:solidFill>
              </a:rPr>
              <a:t>VYHODNOCENÍ VÝSLEDKŮ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2C5D45B-B735-4D02-BE7A-24B3F85CC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Uchazeč bude přijat do toho oboru vzdělání, který má v přihlášce </a:t>
            </a:r>
            <a:r>
              <a:rPr lang="cs-CZ" b="1" dirty="0">
                <a:solidFill>
                  <a:srgbClr val="FF0000"/>
                </a:solidFill>
              </a:rPr>
              <a:t>nejvyšší prioritu </a:t>
            </a:r>
            <a:r>
              <a:rPr lang="cs-CZ" dirty="0"/>
              <a:t>(je uveden na nejvyšším místě) a u nějž jej výsledky přijímacího řízení opravňují k přijetí. </a:t>
            </a:r>
          </a:p>
          <a:p>
            <a:r>
              <a:rPr lang="cs-CZ" dirty="0"/>
              <a:t>Do ostatních oborů vzdělání nebude přijat. </a:t>
            </a:r>
          </a:p>
          <a:p>
            <a:r>
              <a:rPr lang="cs-CZ" b="1" dirty="0">
                <a:solidFill>
                  <a:srgbClr val="FF0000"/>
                </a:solidFill>
              </a:rPr>
              <a:t>15. května 2023 </a:t>
            </a:r>
            <a:r>
              <a:rPr lang="cs-CZ" dirty="0"/>
              <a:t>budou zveřejněny výsledky přijímacího řízení dle seznamu, a to zároveň </a:t>
            </a:r>
            <a:r>
              <a:rPr lang="cs-CZ" u="sng" dirty="0"/>
              <a:t>na veřejně přístupném místě ve škole </a:t>
            </a:r>
            <a:r>
              <a:rPr lang="cs-CZ" dirty="0"/>
              <a:t>(zde musí být zveřejněn alespoň po dobu 15 dnů) a </a:t>
            </a:r>
            <a:r>
              <a:rPr lang="cs-CZ" u="sng" dirty="0"/>
              <a:t>zároveň v IS</a:t>
            </a:r>
            <a:r>
              <a:rPr lang="cs-CZ" dirty="0"/>
              <a:t> (zde musí být zveřejněn alespoň po dobu do 20. února následujícího kalendářního roku), čímž se rozhodnutí považují za oznámená. </a:t>
            </a:r>
          </a:p>
          <a:p>
            <a:r>
              <a:rPr lang="cs-CZ" dirty="0"/>
              <a:t>Rozhodnutí o přijetí nebo nepřijetí se v písemné formě nevyhotovují a nezasílají.</a:t>
            </a:r>
          </a:p>
        </p:txBody>
      </p:sp>
    </p:spTree>
    <p:extLst>
      <p:ext uri="{BB962C8B-B14F-4D97-AF65-F5344CB8AC3E}">
        <p14:creationId xmlns:p14="http://schemas.microsoft.com/office/powerpoint/2010/main" val="27132118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e4864d8-72c3-41cc-bcf4-6c4482cdc7d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605A50D03774746A06F1C6B71EE4B0C" ma:contentTypeVersion="16" ma:contentTypeDescription="Vytvoří nový dokument" ma:contentTypeScope="" ma:versionID="5110caba48f943bb61938437645b0b2f">
  <xsd:schema xmlns:xsd="http://www.w3.org/2001/XMLSchema" xmlns:xs="http://www.w3.org/2001/XMLSchema" xmlns:p="http://schemas.microsoft.com/office/2006/metadata/properties" xmlns:ns3="1e4864d8-72c3-41cc-bcf4-6c4482cdc7d3" xmlns:ns4="2aaf2230-7469-4ae6-af05-6ff7a4e484b8" targetNamespace="http://schemas.microsoft.com/office/2006/metadata/properties" ma:root="true" ma:fieldsID="465c2b3babd52a45761f3f3dd7d65deb" ns3:_="" ns4:_="">
    <xsd:import namespace="1e4864d8-72c3-41cc-bcf4-6c4482cdc7d3"/>
    <xsd:import namespace="2aaf2230-7469-4ae6-af05-6ff7a4e484b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864d8-72c3-41cc-bcf4-6c4482cdc7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af2230-7469-4ae6-af05-6ff7a4e484b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C5B198-C905-4604-8DA1-13C5BD0615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544602-07F2-498D-8718-9C462A561A70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1e4864d8-72c3-41cc-bcf4-6c4482cdc7d3"/>
    <ds:schemaRef ds:uri="2aaf2230-7469-4ae6-af05-6ff7a4e484b8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FB7FBF1-0326-477B-9B24-C3D78ED293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864d8-72c3-41cc-bcf4-6c4482cdc7d3"/>
    <ds:schemaRef ds:uri="2aaf2230-7469-4ae6-af05-6ff7a4e484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1023</Words>
  <Application>Microsoft Office PowerPoint</Application>
  <PresentationFormat>Širokoúhlá obrazovka</PresentationFormat>
  <Paragraphs>72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Prezentace aplikace PowerPoint</vt:lpstr>
      <vt:lpstr>INFORMAČNÍ WEB</vt:lpstr>
      <vt:lpstr>TERMÍN PODÁNÍ PŘIHLÁŠEK</vt:lpstr>
      <vt:lpstr>DIGITÁLNÍ PŘIHLAŠOVACÍ SYSTÉM</vt:lpstr>
      <vt:lpstr>ZPŮSOBY PODÁNÍ PŘIHLÁŠEK</vt:lpstr>
      <vt:lpstr>PODÁNÍ PŘIHLÁŠKY DO PRVNÍHO KOLA</vt:lpstr>
      <vt:lpstr>PŘÍLOHY PŘIHLÁŠKY</vt:lpstr>
      <vt:lpstr>TERMÍNY KONÁNÍ ZKOUŠEK</vt:lpstr>
      <vt:lpstr>VYHODNOCENÍ VÝSLEDKŮ</vt:lpstr>
      <vt:lpstr>ODVOLÁNÍ</vt:lpstr>
      <vt:lpstr>VZDÁNÍ SE PŘIJETÍ V 1. KOLE</vt:lpstr>
      <vt:lpstr>2. KOLO PŘIJÍMACÍHO ŘÍZENÍ</vt:lpstr>
      <vt:lpstr>3. A DALŠÍ KOLA</vt:lpstr>
      <vt:lpstr>INFORMAČNÍ WEB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Martina Bretová</dc:creator>
  <cp:lastModifiedBy>Jarmila Pavlišová</cp:lastModifiedBy>
  <cp:revision>8</cp:revision>
  <dcterms:created xsi:type="dcterms:W3CDTF">2024-01-23T14:49:05Z</dcterms:created>
  <dcterms:modified xsi:type="dcterms:W3CDTF">2024-02-05T09:58:14Z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0x010100C605A50D03774746A06F1C6B71EE4B0C</vt:lpwstr>
  </property>
</Properties>
</file>