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3F7D27-70E6-4280-8043-F0AAF811A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4C751B-8526-44D9-AA43-876CF1D38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E83E90-F115-4D5A-B64D-14440EEE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72EB-A570-4B6B-948D-CFDCAFDA0B20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ABFD4E-1FCF-4C25-88C3-AE22CE20E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A6478C-732D-47A1-A9C3-8656B4ADF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BB39-2105-488F-B2E0-8CA1D49F8F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798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BFE12-15DE-432C-A5F1-0A087385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E714272-E90B-40DA-847C-5141C5779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503936-FE33-44D4-9EFF-C607074EE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72EB-A570-4B6B-948D-CFDCAFDA0B20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ED4DE5-98A8-456A-880D-11E37CB09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3E394F-C3B4-4907-99CF-A07F46063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BB39-2105-488F-B2E0-8CA1D49F8F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76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601EDD3-332C-4951-AEBC-8C930F3C2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2886B14-8A0F-4B0B-A460-FF356F2A6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FE6BF9-C3D4-486B-927F-61B9A83BE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72EB-A570-4B6B-948D-CFDCAFDA0B20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D56D50-6211-48B4-9F32-A82862B0F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8E0F9D-AB20-49E4-A247-4BD464EE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BB39-2105-488F-B2E0-8CA1D49F8F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09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E09BB0-FF7F-47EB-96A6-0A179818A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82E24C-D9E0-46A8-86B7-2BC05111A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7ECBB1-185D-4EFE-804D-DCBEB8C16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72EB-A570-4B6B-948D-CFDCAFDA0B20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A08D55-B729-4071-A90D-4D90CE13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0CB1B8-BE29-4AAC-9DEC-0483EEB95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BB39-2105-488F-B2E0-8CA1D49F8F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24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F301FE-6F5B-4240-ACBB-182A118CB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89C134-E3E6-4D3F-80EA-E112993C5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FF343E-993A-4B67-9123-5365C4BEC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72EB-A570-4B6B-948D-CFDCAFDA0B20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ABD1B8-4116-46DC-B6EA-061544BFC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9FB6DE-44C5-4939-B2D5-5454F4816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BB39-2105-488F-B2E0-8CA1D49F8F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39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56B637-2527-4FAD-A1A9-DAE0706A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69F5F7-EC2C-46A5-BA90-3C6365993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1238988-370C-4AFF-BCBD-40B07A560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DEE918-4D35-4EC0-9454-69345BEF3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72EB-A570-4B6B-948D-CFDCAFDA0B20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67738B-58C1-4B3E-8C75-F428A185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8C3F063-B5ED-41B0-8084-91F401E1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BB39-2105-488F-B2E0-8CA1D49F8F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45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63908D-B8A0-405A-805C-2A485A64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EA4E6C-7831-4F53-933E-5EF483FC8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9C0194C-FEA9-40AD-B8A8-B197C3638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1DC4E81-590B-4002-9B62-23CBCCA314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79ACFF3-CB12-4ABD-9A19-0EB104AC6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D469553-7E11-4F64-83FD-C4B90A00E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72EB-A570-4B6B-948D-CFDCAFDA0B20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E934471-F418-4F96-8055-D39AEE41B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690C4C6-4C55-4227-AE18-BCC228A2D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BB39-2105-488F-B2E0-8CA1D49F8F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04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E8F2F0-75E8-490D-876D-081C2C9A7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F039B54-1856-4B1D-87AE-E8B3A79B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72EB-A570-4B6B-948D-CFDCAFDA0B20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2B7BA61-0300-4763-A339-AE83263C1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4E4FFD-D548-470F-8EBA-F2554E98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BB39-2105-488F-B2E0-8CA1D49F8F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26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01B2D5F-F186-477B-8813-B0F2B59AC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72EB-A570-4B6B-948D-CFDCAFDA0B20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E118A5A-9E90-4BCA-BAEA-83F7789F4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5F7DD6-104A-4808-A67B-C9F332A09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BB39-2105-488F-B2E0-8CA1D49F8F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42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F916A0-7520-4168-AD4F-CD548C2AF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CD2071-6941-4692-BFAF-CF9867336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A51B88-5476-4C54-BF28-ACDCA1054B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5BD973-4482-4D8A-8B6F-358080018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72EB-A570-4B6B-948D-CFDCAFDA0B20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233701-B17C-4B11-BEF0-3D1B7973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A4EFFB-2F39-480D-A984-1FE30817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BB39-2105-488F-B2E0-8CA1D49F8F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51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FC0718-9F29-459D-8BEF-8FC35C15C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E132FDE-997C-452D-8F4B-60B87D4AB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B3401F8-327D-4EBE-9042-9A8173AF5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21D2FE6-DAC7-4182-A311-4D7C7C50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72EB-A570-4B6B-948D-CFDCAFDA0B20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3A5AED-0432-410F-982D-94EF14FF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0BF89AF-E98B-45FB-9A4F-224C7D126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BB39-2105-488F-B2E0-8CA1D49F8F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15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5AA5664-30EC-420A-BC91-D4FF820F5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C589C5-E155-4B9D-82FD-F278A6B34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9B68E4-1FAF-43A7-A2C5-0EFCBD914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A72EB-A570-4B6B-948D-CFDCAFDA0B20}" type="datetimeFigureOut">
              <a:rPr lang="cs-CZ" smtClean="0"/>
              <a:t>26.04.2021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2DDA45-DE39-460A-9C61-517B0CA3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042E9A-012E-490D-B6DE-00E376659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1BB39-2105-488F-B2E0-8CA1D49F8F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37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mvcr.cz/clanek/statni-symboly-ceske-republiky.asp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mvcr.cz/clanek/statni-symboly-ceske-republiky.asp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v.cz/file/2422029/CESKA_FILHARMONIE.mp3" TargetMode="External"/><Relationship Id="rId2" Type="http://schemas.openxmlformats.org/officeDocument/2006/relationships/hyperlink" Target="https://www.mvcr.cz/clanek/statni-symboly-ceske-republiky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eskatelevize.cz/ivysilani/11728875670-hymna-cr/" TargetMode="External"/><Relationship Id="rId4" Type="http://schemas.openxmlformats.org/officeDocument/2006/relationships/hyperlink" Target="https://brno.rozhlas.cz/zeme-ceska-domov-muj-nasi-hymnu-jiste-zazpivate-vsechny-ctyri-sloky-zna-ale-jen-834883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mvcr.cz/clanek/statni-symboly-ceske-republiky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mvcr.cz/clanek/statni-symboly-ceske-republiky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vcr.cz/clanek/statni-symboly-ceske-republiky.aspx" TargetMode="External"/><Relationship Id="rId2" Type="http://schemas.openxmlformats.org/officeDocument/2006/relationships/hyperlink" Target="https://www.ceskatelevize.cz/porady/10177109865-dejiny-udatneho-ceskeho-naroda/208552116230025-bruncvi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vcr.cz/clanek/statni-symboly-ceske-republiky.aspx" TargetMode="External"/><Relationship Id="rId2" Type="http://schemas.openxmlformats.org/officeDocument/2006/relationships/hyperlink" Target="https://cs.wikipedia.org/wiki/St%C3%A1tn%C3%AD_barvy_%C4%8Cesk%C3%A9_republiky#/media/Soubor:Tricolour_of_the_Czech_Republic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vcr.cz/clanek/statni-symboly-ceske-republiky.aspx" TargetMode="External"/><Relationship Id="rId2" Type="http://schemas.openxmlformats.org/officeDocument/2006/relationships/hyperlink" Target="https://vlast.cz/vlajka-ceske-republik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2000">
              <a:schemeClr val="accent5">
                <a:lumMod val="45000"/>
                <a:lumOff val="55000"/>
              </a:schemeClr>
            </a:gs>
            <a:gs pos="84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4B9982-3E83-41D9-AA0C-5BD1C925B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STÁTNÍ SYMBOLY ČESKÉ REPUBLIKY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D020573-D7E6-491F-B9D9-BE1758B3F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80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CE853E-3A49-4333-80AC-B5CE4D864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VLAJKA PREZIDENTA REPUBLIKY (PREZIDENTSKÁ STANDARTA)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536B1D-4C9B-4D9F-80D8-962532AAB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4719"/>
            <a:ext cx="10515600" cy="4450081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b="0" i="0" dirty="0">
                <a:solidFill>
                  <a:srgbClr val="4F4F4F"/>
                </a:solidFill>
                <a:effectLst/>
              </a:rPr>
              <a:t>Vlajka prezidenta republiky (neboli standarta prezidenta ČR nebo prezidentská standarta) je bílá, s okrajem skládajícím se z plaménků střídavě bílých, červených a modrých. </a:t>
            </a:r>
          </a:p>
          <a:p>
            <a:pPr algn="just"/>
            <a:r>
              <a:rPr lang="cs-CZ" b="0" i="0" dirty="0">
                <a:solidFill>
                  <a:srgbClr val="4F4F4F"/>
                </a:solidFill>
                <a:effectLst/>
              </a:rPr>
              <a:t>Uprostřed bílého pole je velký státní znak. </a:t>
            </a:r>
          </a:p>
          <a:p>
            <a:pPr algn="just"/>
            <a:r>
              <a:rPr lang="cs-CZ" b="0" i="0" dirty="0">
                <a:solidFill>
                  <a:srgbClr val="4F4F4F"/>
                </a:solidFill>
                <a:effectLst/>
              </a:rPr>
              <a:t>Pod ním je bílý (stříbrný) nápis PRAVDA VÍTĚZÍ na červené stuze podložené žlutými (zlatými) lipovými ratolestmi.</a:t>
            </a:r>
          </a:p>
          <a:p>
            <a:pPr algn="just"/>
            <a:r>
              <a:rPr lang="cs-CZ" b="0" i="0" dirty="0">
                <a:solidFill>
                  <a:srgbClr val="4F4F4F"/>
                </a:solidFill>
                <a:effectLst/>
              </a:rPr>
              <a:t>Vlajku prezidenta republiky lze užít k označení sídla prezidenta republiky v době jeho přítomnosti v České republice a k označení dopravního prostředku používaného prezidentem republiky.</a:t>
            </a:r>
          </a:p>
          <a:p>
            <a:pPr algn="just"/>
            <a:endParaRPr lang="cs-CZ" b="0" i="0" dirty="0">
              <a:solidFill>
                <a:srgbClr val="4F4F4F"/>
              </a:solidFill>
              <a:effectLst/>
            </a:endParaRPr>
          </a:p>
          <a:p>
            <a:r>
              <a:rPr lang="cs-CZ" sz="1400" dirty="0">
                <a:hlinkClick r:id="rId2"/>
              </a:rPr>
              <a:t>https://www.mvcr.cz/clanek/statni-symboly-ceske-republiky.aspx</a:t>
            </a:r>
            <a:endParaRPr lang="cs-CZ" sz="14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F77D199-4B27-470E-A787-E95FC9BEB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367" y="306862"/>
            <a:ext cx="1650714" cy="165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663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7721F3-A5C1-4505-88B5-8D29B404F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STÁTNÍ PEČEŤ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113730-AC55-4298-9F50-355214F04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9204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b="0" i="0" dirty="0">
                <a:solidFill>
                  <a:srgbClr val="4F4F4F"/>
                </a:solidFill>
                <a:effectLst/>
              </a:rPr>
              <a:t>Státní pečeť tvoří velký státní znak podložený lipovými ratolestmi po stranách, kolem něhož je opis "ČESKÁ REPUBLIKA". </a:t>
            </a:r>
          </a:p>
          <a:p>
            <a:pPr algn="just"/>
            <a:r>
              <a:rPr lang="cs-CZ" b="0" i="0" dirty="0">
                <a:solidFill>
                  <a:srgbClr val="4F4F4F"/>
                </a:solidFill>
                <a:effectLst/>
              </a:rPr>
              <a:t>Pečetidlo státní pečeti uchovává prezident republiky.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1400" dirty="0">
                <a:hlinkClick r:id="rId2"/>
              </a:rPr>
              <a:t>https://www.mvcr.cz/clanek/statni-symboly-ceske-republiky.aspx</a:t>
            </a:r>
            <a:endParaRPr lang="cs-CZ" sz="14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ED11C91-CC63-4F43-8A9B-275049DA4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080" y="952500"/>
            <a:ext cx="5029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45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DBAD9E-A973-49F3-9A16-7CA7572EC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STÁTNÍ HYMNA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E92375-FD1F-4464-8A0B-6C27ABF6C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b="0" i="0" dirty="0">
                <a:effectLst/>
              </a:rPr>
              <a:t>Státní hymnu tvoří první sloka písně Františka Škroupa a Josefa Kajetána Tyla </a:t>
            </a:r>
            <a:r>
              <a:rPr lang="cs-CZ" b="1" i="0" dirty="0">
                <a:effectLst/>
              </a:rPr>
              <a:t>"Kde domov můj".</a:t>
            </a:r>
          </a:p>
          <a:p>
            <a:pPr algn="just"/>
            <a:r>
              <a:rPr lang="cs-CZ" b="0" i="0" dirty="0">
                <a:effectLst/>
              </a:rPr>
              <a:t>Státní hymnu lze hrát i zpívat při státních svátcích a při jiných příležitostech, je-li to obvyklé. </a:t>
            </a:r>
            <a:r>
              <a:rPr lang="cs-CZ" sz="1500" dirty="0">
                <a:hlinkClick r:id="rId2"/>
              </a:rPr>
              <a:t>https://www.mvcr.cz/clanek/statni-symboly-ceske-republiky.aspx</a:t>
            </a:r>
            <a:endParaRPr lang="cs-CZ" sz="1500" dirty="0"/>
          </a:p>
          <a:p>
            <a:pPr algn="just"/>
            <a:endParaRPr lang="cs-CZ" b="0" i="0" dirty="0">
              <a:effectLst/>
            </a:endParaRPr>
          </a:p>
          <a:p>
            <a:r>
              <a:rPr lang="cs-CZ" dirty="0"/>
              <a:t>Text napsal: </a:t>
            </a:r>
            <a:r>
              <a:rPr lang="cs-CZ" b="1" dirty="0"/>
              <a:t>Josef Kajetán Tyl</a:t>
            </a:r>
          </a:p>
          <a:p>
            <a:r>
              <a:rPr lang="cs-CZ" dirty="0"/>
              <a:t>Hudbu složil: </a:t>
            </a:r>
            <a:r>
              <a:rPr lang="cs-CZ" b="1" dirty="0"/>
              <a:t>František Škroup</a:t>
            </a:r>
          </a:p>
          <a:p>
            <a:pPr marL="0" indent="0" algn="just">
              <a:buNone/>
            </a:pPr>
            <a:endParaRPr lang="cs-CZ" b="0" i="0" dirty="0">
              <a:solidFill>
                <a:srgbClr val="4F4F4F"/>
              </a:solidFill>
              <a:effectLst/>
            </a:endParaRPr>
          </a:p>
          <a:p>
            <a:r>
              <a:rPr lang="cs-CZ" dirty="0">
                <a:hlinkClick r:id="rId3"/>
              </a:rPr>
              <a:t>https://www.mzv.cz/file/2422029/CESKA_FILHARMONIE.mp3</a:t>
            </a:r>
            <a:endParaRPr lang="cs-CZ" dirty="0"/>
          </a:p>
          <a:p>
            <a:r>
              <a:rPr lang="cs-CZ" dirty="0">
                <a:hlinkClick r:id="rId4"/>
              </a:rPr>
              <a:t>https://brno.rozhlas.cz/zeme-ceska-domov-muj-nasi-hymnu-jiste-zazpivate-vsechny-ctyri-sloky-zna-ale-jen-8348831</a:t>
            </a:r>
            <a:endParaRPr lang="cs-CZ" dirty="0"/>
          </a:p>
          <a:p>
            <a:r>
              <a:rPr lang="cs-CZ" dirty="0">
                <a:hlinkClick r:id="rId5"/>
              </a:rPr>
              <a:t>https://www.ceskatelevize.cz/ivysilani/11728875670-hymna-cr/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760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4D2BC7-1BAD-4E66-9C96-B02356020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STÁTNÍ SYMBOLY ČESKÉ REPUBLIKY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63F715-AB0E-4AA7-A5C8-66F0BA3C6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" y="1778000"/>
            <a:ext cx="10515600" cy="4714875"/>
          </a:xfrm>
        </p:spPr>
        <p:txBody>
          <a:bodyPr>
            <a:normAutofit/>
          </a:bodyPr>
          <a:lstStyle/>
          <a:p>
            <a:r>
              <a:rPr lang="cs-CZ" dirty="0"/>
              <a:t>Zákonem stanovené předměty, které si stát určil jako své oficiální označení.</a:t>
            </a:r>
          </a:p>
          <a:p>
            <a:r>
              <a:rPr lang="cs-CZ" dirty="0"/>
              <a:t>Státní symboly České republiky:</a:t>
            </a:r>
          </a:p>
          <a:p>
            <a:endParaRPr lang="cs-CZ" dirty="0"/>
          </a:p>
          <a:p>
            <a:endParaRPr lang="cs-CZ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F2E000-D3DC-4502-8DB0-043B6C9A6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701" y="2666999"/>
            <a:ext cx="5298259" cy="382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68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6317AB-ED37-4D5A-97D7-EA42E13AF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STÁTNÍ SYMBOLY ČESKÉ REPUBLIKY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BFAE6A-202D-4E8A-8A04-CFB994C47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800" dirty="0"/>
          </a:p>
          <a:p>
            <a:r>
              <a:rPr lang="cs-CZ" sz="2800" dirty="0"/>
              <a:t>VELKÝ STÁTNÍ ZNAK</a:t>
            </a:r>
          </a:p>
          <a:p>
            <a:r>
              <a:rPr lang="cs-CZ" sz="2800" dirty="0"/>
              <a:t>MALÝ STÁTNÍ ZNAK</a:t>
            </a:r>
          </a:p>
          <a:p>
            <a:r>
              <a:rPr lang="cs-CZ" sz="2800" dirty="0"/>
              <a:t>STÁTNÍ BARVY</a:t>
            </a:r>
          </a:p>
          <a:p>
            <a:r>
              <a:rPr lang="cs-CZ" sz="2800" dirty="0"/>
              <a:t>STÁTNÍ VLAJKA</a:t>
            </a:r>
          </a:p>
          <a:p>
            <a:r>
              <a:rPr lang="cs-CZ" sz="2800" dirty="0"/>
              <a:t>STÁTNÍ PEČEŤ</a:t>
            </a:r>
          </a:p>
          <a:p>
            <a:r>
              <a:rPr lang="cs-CZ" sz="2800" dirty="0"/>
              <a:t>STÁTNÍ HYMNA</a:t>
            </a:r>
          </a:p>
          <a:p>
            <a:r>
              <a:rPr lang="cs-CZ" sz="2800" dirty="0"/>
              <a:t>VLAJKA PREZIDENTA REPUBLIKY (PREZIDENTSKÁ STANDARTA)</a:t>
            </a:r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81B4B17-9C67-4335-A496-4AD678A2A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1825625"/>
            <a:ext cx="4818063" cy="347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13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926289-9D03-45B1-82EE-18DC9D7F2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VELKÝ STÁTNÍ ZNAK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EB4F6B-FFF0-40E1-88C2-76C634608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271"/>
            <a:ext cx="10515600" cy="4802188"/>
          </a:xfrm>
        </p:spPr>
        <p:txBody>
          <a:bodyPr>
            <a:normAutofit/>
          </a:bodyPr>
          <a:lstStyle/>
          <a:p>
            <a:r>
              <a:rPr lang="cs-CZ" dirty="0"/>
              <a:t>Symbolizuje státní moc.</a:t>
            </a:r>
          </a:p>
          <a:p>
            <a:r>
              <a:rPr lang="cs-CZ" dirty="0"/>
              <a:t>Nejpoužívanější státní symbol.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Zdroje: Výchova k občanství pro 6. ročník, PhDr. Jana Skácelová,</a:t>
            </a:r>
            <a:b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Mgr. Lenka Mrázová</a:t>
            </a:r>
            <a:endParaRPr lang="cs-CZ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Obrázek: </a:t>
            </a:r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https://www.mvcr.cz/clanek/statni-symboly-ceske-republiky.aspx</a:t>
            </a:r>
            <a:endParaRPr lang="cs-CZ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cs-CZ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4EDA54C-2F91-4E15-8B3A-334C06D45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040" y="144541"/>
            <a:ext cx="5425440" cy="656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68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F51BFA-486D-4535-9AFC-9580E991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VELKÝ STÁTNÍ ZNAK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A59E65-E773-4624-93DC-C4C6399CD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8320"/>
            <a:ext cx="7025640" cy="4694555"/>
          </a:xfrm>
        </p:spPr>
        <p:txBody>
          <a:bodyPr>
            <a:normAutofit/>
          </a:bodyPr>
          <a:lstStyle/>
          <a:p>
            <a:r>
              <a:rPr lang="cs-CZ" b="0" i="0" dirty="0">
                <a:effectLst/>
              </a:rPr>
              <a:t>Tvořen čtvrceným štítem, v jehož prvním a čtvrtém červeném poli je stříbrný dvouocasý lev ve skoku se zlatou korunou a zlatou zbrojí. </a:t>
            </a:r>
          </a:p>
          <a:p>
            <a:r>
              <a:rPr lang="cs-CZ" b="0" i="0" dirty="0">
                <a:effectLst/>
              </a:rPr>
              <a:t>Ve druhém modrém poli je stříbrno-červeně šachovaná orlice se zlatou korunou a zlatou zbrojí. </a:t>
            </a:r>
          </a:p>
          <a:p>
            <a:r>
              <a:rPr lang="cs-CZ" b="0" i="0" dirty="0">
                <a:effectLst/>
              </a:rPr>
              <a:t>Ve třetím zlatém poli je černá orlice se stříbrným půlměsícem zakončeným jetelovými trojlístky a uprostřed s křížkem, se zlatou korunou a červenou zbrojí.</a:t>
            </a:r>
          </a:p>
          <a:p>
            <a:r>
              <a:rPr lang="cs-CZ" sz="1400" dirty="0"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https://www.mvcr.cz/clanek/statni-symboly-ceske-republiky.aspx</a:t>
            </a:r>
            <a:endParaRPr lang="cs-CZ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71D4CD3-B3FE-40AF-91A5-552092132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877298"/>
            <a:ext cx="3637279" cy="440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42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81460-74E5-44AF-BA00-C12A1D5E9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MALÝ STÁTNÍ ZNAK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41D2B3-43B1-40F6-A4AF-943AAEF83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80760" cy="4514215"/>
          </a:xfrm>
        </p:spPr>
        <p:txBody>
          <a:bodyPr>
            <a:normAutofit/>
          </a:bodyPr>
          <a:lstStyle/>
          <a:p>
            <a:r>
              <a:rPr lang="cs-CZ" b="0" i="0" dirty="0">
                <a:solidFill>
                  <a:srgbClr val="4F4F4F"/>
                </a:solidFill>
                <a:effectLst/>
              </a:rPr>
              <a:t> Tvořen červeným štítem, v němž je stříbrný dvouocasý lev ve skoku se zlatou korunou a zlatou zbrojí.</a:t>
            </a:r>
          </a:p>
          <a:p>
            <a:r>
              <a:rPr lang="cs-CZ" b="1" i="1" u="sng" dirty="0">
                <a:solidFill>
                  <a:srgbClr val="4F4F4F"/>
                </a:solidFill>
              </a:rPr>
              <a:t>pověst O Bruncvíkovi.</a:t>
            </a:r>
            <a:endParaRPr lang="cs-CZ" b="1" i="1" u="sng" dirty="0">
              <a:solidFill>
                <a:srgbClr val="4F4F4F"/>
              </a:solidFill>
              <a:effectLst/>
            </a:endParaRPr>
          </a:p>
          <a:p>
            <a:r>
              <a:rPr lang="cs-CZ" sz="2000" dirty="0">
                <a:solidFill>
                  <a:srgbClr val="4F4F4F"/>
                </a:solidFill>
                <a:hlinkClick r:id="rId2"/>
              </a:rPr>
              <a:t>https://www.ceskatelevize.cz/porady/10177109865-dejiny-udatneho-ceskeho-naroda/208552116230025-bruncvik/</a:t>
            </a:r>
            <a:endParaRPr lang="cs-CZ" sz="2000" dirty="0">
              <a:solidFill>
                <a:srgbClr val="4F4F4F"/>
              </a:solidFill>
            </a:endParaRPr>
          </a:p>
          <a:p>
            <a:pPr marL="0" indent="0">
              <a:buNone/>
            </a:pPr>
            <a:endParaRPr lang="cs-CZ" sz="120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sz="14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sz="1400" dirty="0"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cs-CZ" sz="1400" dirty="0">
              <a:effectLst/>
              <a:ea typeface="Calibri" panose="020F0502020204030204" pitchFamily="34" charset="0"/>
            </a:endParaRPr>
          </a:p>
          <a:p>
            <a:r>
              <a:rPr lang="cs-CZ" sz="1400" dirty="0">
                <a:effectLst/>
                <a:ea typeface="Calibri" panose="020F0502020204030204" pitchFamily="34" charset="0"/>
                <a:hlinkClick r:id="rId3"/>
              </a:rPr>
              <a:t>https://www.mvcr.cz/clanek/statni-symboly-ceske-republiky.aspx</a:t>
            </a:r>
            <a:endParaRPr lang="cs-CZ" sz="1400" dirty="0">
              <a:effectLst/>
              <a:ea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82CAB6C-057B-4D7C-9BC9-98678467C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520" y="863600"/>
            <a:ext cx="4468459" cy="547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00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A61B12-A510-4EBE-904C-F0A625012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STÁTNÍ BARVY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73B6C-81D1-4184-B9C8-0D3774D26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1800" cy="4667250"/>
          </a:xfrm>
        </p:spPr>
        <p:txBody>
          <a:bodyPr>
            <a:normAutofit/>
          </a:bodyPr>
          <a:lstStyle/>
          <a:p>
            <a:r>
              <a:rPr lang="cs-CZ" b="0" i="0" dirty="0">
                <a:solidFill>
                  <a:srgbClr val="4F4F4F"/>
                </a:solidFill>
                <a:effectLst/>
              </a:rPr>
              <a:t>Státní barvy jsou bílá, červená a modrá v uvedeném pořadí.</a:t>
            </a:r>
          </a:p>
          <a:p>
            <a:endParaRPr lang="cs-CZ" dirty="0">
              <a:solidFill>
                <a:srgbClr val="4F4F4F"/>
              </a:solidFill>
            </a:endParaRPr>
          </a:p>
          <a:p>
            <a:endParaRPr lang="cs-CZ" dirty="0">
              <a:solidFill>
                <a:srgbClr val="4F4F4F"/>
              </a:solidFill>
            </a:endParaRPr>
          </a:p>
          <a:p>
            <a:endParaRPr lang="cs-CZ" dirty="0">
              <a:solidFill>
                <a:srgbClr val="4F4F4F"/>
              </a:solidFill>
            </a:endParaRPr>
          </a:p>
          <a:p>
            <a:endParaRPr lang="cs-CZ" dirty="0">
              <a:solidFill>
                <a:srgbClr val="4F4F4F"/>
              </a:solidFill>
            </a:endParaRPr>
          </a:p>
          <a:p>
            <a:endParaRPr lang="cs-CZ" dirty="0">
              <a:solidFill>
                <a:srgbClr val="4F4F4F"/>
              </a:solidFill>
            </a:endParaRPr>
          </a:p>
          <a:p>
            <a:endParaRPr lang="cs-CZ" dirty="0">
              <a:solidFill>
                <a:srgbClr val="4F4F4F"/>
              </a:solidFill>
            </a:endParaRPr>
          </a:p>
          <a:p>
            <a:r>
              <a:rPr lang="cs-CZ" sz="14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Obrázek</a:t>
            </a:r>
            <a:r>
              <a:rPr lang="cs-CZ" sz="1400" u="sng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cs-CZ" sz="14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https://cs.wikipedia.org/wiki/St%C3%A1tn%C3%AD_barvy_%C4%8Cesk%C3%A9_republiky#/media/Soubor:Tricolour_of_the_Czech_Republic.svg</a:t>
            </a:r>
            <a:endParaRPr lang="cs-CZ" sz="1400" dirty="0"/>
          </a:p>
          <a:p>
            <a:r>
              <a:rPr lang="cs-CZ" sz="1400" dirty="0">
                <a:hlinkClick r:id="rId3"/>
              </a:rPr>
              <a:t>https://www.mvcr.cz/clanek/statni-symboly-ceske-republiky.aspx</a:t>
            </a:r>
            <a:endParaRPr lang="cs-CZ" sz="1400" dirty="0"/>
          </a:p>
          <a:p>
            <a:endParaRPr lang="cs-CZ" sz="14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9513DC1-9AFE-419B-AF74-06EEBDE05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06" y="2342674"/>
            <a:ext cx="7166187" cy="268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90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954FC4-5998-47F3-B33A-163FCF6C4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STÁTNÍ VLAJKA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6E0DA0-6803-4271-A1A4-0952A5D24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135880" cy="4768216"/>
          </a:xfrm>
        </p:spPr>
        <p:txBody>
          <a:bodyPr>
            <a:normAutofit/>
          </a:bodyPr>
          <a:lstStyle/>
          <a:p>
            <a:r>
              <a:rPr lang="cs-CZ" b="0" i="0" dirty="0">
                <a:solidFill>
                  <a:srgbClr val="4F4F4F"/>
                </a:solidFill>
                <a:effectLst/>
              </a:rPr>
              <a:t>Státní vlajka se skládá z horního pruhu bílého a dolního pruhu červeného, mezi něž je vsunut žerďový modrý klín do poloviny délky vlajky. </a:t>
            </a:r>
          </a:p>
          <a:p>
            <a:r>
              <a:rPr lang="cs-CZ" b="0" i="0" dirty="0">
                <a:solidFill>
                  <a:srgbClr val="4F4F4F"/>
                </a:solidFill>
                <a:effectLst/>
              </a:rPr>
              <a:t>Poměr šířky vlajky k její délce je 2:3.</a:t>
            </a:r>
          </a:p>
          <a:p>
            <a:endParaRPr lang="cs-CZ" dirty="0">
              <a:solidFill>
                <a:srgbClr val="4F4F4F"/>
              </a:solidFill>
            </a:endParaRPr>
          </a:p>
          <a:p>
            <a:endParaRPr lang="cs-CZ" dirty="0">
              <a:solidFill>
                <a:srgbClr val="4F4F4F"/>
              </a:solidFill>
            </a:endParaRPr>
          </a:p>
          <a:p>
            <a:r>
              <a:rPr lang="cs-CZ" sz="1500" dirty="0">
                <a:solidFill>
                  <a:srgbClr val="4F4F4F"/>
                </a:solidFill>
                <a:hlinkClick r:id="rId2"/>
              </a:rPr>
              <a:t>https://vlast.cz/vlajka-ceske-republiky/</a:t>
            </a:r>
            <a:endParaRPr lang="cs-CZ" dirty="0">
              <a:solidFill>
                <a:srgbClr val="4F4F4F"/>
              </a:solidFill>
            </a:endParaRPr>
          </a:p>
          <a:p>
            <a:r>
              <a:rPr lang="cs-CZ" sz="1400" dirty="0">
                <a:hlinkClick r:id="rId3"/>
              </a:rPr>
              <a:t>https://www.mvcr.cz/clanek/statni-symboly-ceske-republiky.aspx</a:t>
            </a:r>
            <a:endParaRPr lang="cs-CZ" sz="1400" dirty="0"/>
          </a:p>
          <a:p>
            <a:endParaRPr lang="cs-CZ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7D0C977-91B9-48C5-B8E4-FFC3D156C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20" y="2968057"/>
            <a:ext cx="5257799" cy="352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edině takto lze pověsit vlajku ČR svisle.">
            <a:extLst>
              <a:ext uri="{FF2B5EF4-FFF2-40B4-BE49-F238E27FC236}">
                <a16:creationId xmlns:a16="http://schemas.microsoft.com/office/drawing/2014/main" id="{C982A280-1968-4037-B40A-CAD9D274E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773" y="365125"/>
            <a:ext cx="1578187" cy="236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629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36A45-6BAE-4C93-A2F8-6992A84D9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365125"/>
            <a:ext cx="4399280" cy="5588635"/>
          </a:xfrm>
        </p:spPr>
        <p:txBody>
          <a:bodyPr>
            <a:normAutofit/>
          </a:bodyPr>
          <a:lstStyle/>
          <a:p>
            <a:r>
              <a:rPr lang="cs-CZ" b="1" dirty="0"/>
              <a:t>VLAJKA </a:t>
            </a:r>
            <a:br>
              <a:rPr lang="cs-CZ" b="1" dirty="0"/>
            </a:br>
            <a:r>
              <a:rPr lang="cs-CZ" b="1" dirty="0"/>
              <a:t>PREZIDENTA REPUBLIKY</a:t>
            </a:r>
            <a:br>
              <a:rPr lang="cs-CZ" b="1" dirty="0"/>
            </a:br>
            <a:br>
              <a:rPr lang="cs-CZ" b="1" dirty="0"/>
            </a:br>
            <a:r>
              <a:rPr lang="cs-CZ" b="1" dirty="0"/>
              <a:t>(PREZIDENTSKÁ STANDARTA)</a:t>
            </a:r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69FE328-7480-4FC5-8E79-E3C3ACE37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680" y="264322"/>
            <a:ext cx="6291481" cy="631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5745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617</Words>
  <Application>Microsoft Office PowerPoint</Application>
  <PresentationFormat>Širokoúhlá obrazovka</PresentationFormat>
  <Paragraphs>79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STÁTNÍ SYMBOLY ČESKÉ REPUBLIKY</vt:lpstr>
      <vt:lpstr>STÁTNÍ SYMBOLY ČESKÉ REPUBLIKY</vt:lpstr>
      <vt:lpstr>STÁTNÍ SYMBOLY ČESKÉ REPUBLIKY</vt:lpstr>
      <vt:lpstr>VELKÝ STÁTNÍ ZNAK</vt:lpstr>
      <vt:lpstr>VELKÝ STÁTNÍ ZNAK</vt:lpstr>
      <vt:lpstr>MALÝ STÁTNÍ ZNAK</vt:lpstr>
      <vt:lpstr>STÁTNÍ BARVY</vt:lpstr>
      <vt:lpstr>STÁTNÍ VLAJKA</vt:lpstr>
      <vt:lpstr>VLAJKA  PREZIDENTA REPUBLIKY  (PREZIDENTSKÁ STANDARTA)</vt:lpstr>
      <vt:lpstr>VLAJKA PREZIDENTA REPUBLIKY (PREZIDENTSKÁ STANDARTA)</vt:lpstr>
      <vt:lpstr>STÁTNÍ PEČEŤ</vt:lpstr>
      <vt:lpstr>STÁTNÍ HYMNA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STÁTNÍ SYMBOLY ČESKÉ REPUBLIKY</dc:title>
  <dc:creator>Martina Mališová</dc:creator>
  <cp:lastModifiedBy>Martina Mališová</cp:lastModifiedBy>
  <cp:revision>11</cp:revision>
  <dcterms:created xsi:type="dcterms:W3CDTF">2021-03-08T15:07:05Z</dcterms:created>
  <dcterms:modified xsi:type="dcterms:W3CDTF">2021-04-26T13:35:13Z</dcterms:modified>
</cp:coreProperties>
</file>